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3" r:id="rId6"/>
    <p:sldId id="264" r:id="rId7"/>
    <p:sldId id="265" r:id="rId8"/>
    <p:sldId id="267" r:id="rId9"/>
    <p:sldId id="268" r:id="rId10"/>
    <p:sldId id="269" r:id="rId11"/>
    <p:sldId id="271" r:id="rId12"/>
    <p:sldId id="270" r:id="rId13"/>
    <p:sldId id="272"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547"/>
  </p:normalViewPr>
  <p:slideViewPr>
    <p:cSldViewPr snapToGrid="0">
      <p:cViewPr>
        <p:scale>
          <a:sx n="97" d="100"/>
          <a:sy n="97" d="100"/>
        </p:scale>
        <p:origin x="14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1" Type="http://schemas.openxmlformats.org/officeDocument/2006/relationships/hyperlink" Target="https://fred.stlouisfed.org/series/FEDFUNDS"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1" Type="http://schemas.openxmlformats.org/officeDocument/2006/relationships/hyperlink" Target="https://fred.stlouisfed.org/series/FEDFUNDS"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033F4-EAB3-4BF1-93A7-0FA19DD0DE76}"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31A04BD6-37F7-494F-99C3-1D88DBB3D9D3}">
      <dgm:prSet/>
      <dgm:spPr/>
      <dgm:t>
        <a:bodyPr/>
        <a:lstStyle/>
        <a:p>
          <a:r>
            <a:rPr lang="en-US"/>
            <a:t>Overview :</a:t>
          </a:r>
        </a:p>
      </dgm:t>
    </dgm:pt>
    <dgm:pt modelId="{E07973E9-8318-44B4-8EA7-1C6A588051C3}" type="parTrans" cxnId="{A5B87316-41BA-49CB-A67B-802001D5603E}">
      <dgm:prSet/>
      <dgm:spPr/>
      <dgm:t>
        <a:bodyPr/>
        <a:lstStyle/>
        <a:p>
          <a:endParaRPr lang="en-US"/>
        </a:p>
      </dgm:t>
    </dgm:pt>
    <dgm:pt modelId="{50D6304D-9ED2-4B0F-A31C-3346BBB3E673}" type="sibTrans" cxnId="{A5B87316-41BA-49CB-A67B-802001D5603E}">
      <dgm:prSet/>
      <dgm:spPr/>
      <dgm:t>
        <a:bodyPr/>
        <a:lstStyle/>
        <a:p>
          <a:endParaRPr lang="en-US"/>
        </a:p>
      </dgm:t>
    </dgm:pt>
    <dgm:pt modelId="{4DCCC98F-D121-4E4B-857C-519C8B878846}">
      <dgm:prSet/>
      <dgm:spPr/>
      <dgm:t>
        <a:bodyPr/>
        <a:lstStyle/>
        <a:p>
          <a:r>
            <a:rPr lang="en-US" b="1" i="0" dirty="0"/>
            <a:t>The Recent News that META laid off employees in large number. Let’s see what caused that</a:t>
          </a:r>
          <a:endParaRPr lang="en-US" dirty="0"/>
        </a:p>
      </dgm:t>
    </dgm:pt>
    <dgm:pt modelId="{C42AE7B0-0403-49FB-B834-8CC2BA05EC96}" type="parTrans" cxnId="{F0070551-D0B3-4696-80A4-D42BFD1D93C9}">
      <dgm:prSet/>
      <dgm:spPr/>
      <dgm:t>
        <a:bodyPr/>
        <a:lstStyle/>
        <a:p>
          <a:endParaRPr lang="en-US"/>
        </a:p>
      </dgm:t>
    </dgm:pt>
    <dgm:pt modelId="{5527E365-DDFB-49F2-98BC-89A728D421A4}" type="sibTrans" cxnId="{F0070551-D0B3-4696-80A4-D42BFD1D93C9}">
      <dgm:prSet/>
      <dgm:spPr/>
      <dgm:t>
        <a:bodyPr/>
        <a:lstStyle/>
        <a:p>
          <a:endParaRPr lang="en-US"/>
        </a:p>
      </dgm:t>
    </dgm:pt>
    <dgm:pt modelId="{A8854DB6-CD30-874D-AD0C-DF3EAC8A0FE0}">
      <dgm:prSet/>
      <dgm:spPr/>
      <dgm:t>
        <a:bodyPr/>
        <a:lstStyle/>
        <a:p>
          <a:r>
            <a:rPr lang="en-US" b="1" i="0" dirty="0"/>
            <a:t>The layoffs are suspected to be caused by the Federal Interest Rate.</a:t>
          </a:r>
          <a:endParaRPr lang="en-US" dirty="0"/>
        </a:p>
      </dgm:t>
    </dgm:pt>
    <dgm:pt modelId="{DAAEB24D-CA80-D247-BA96-787772F0ADCF}" type="parTrans" cxnId="{B4E7A82F-E0B0-D144-B509-0E5943F8BD0D}">
      <dgm:prSet/>
      <dgm:spPr/>
      <dgm:t>
        <a:bodyPr/>
        <a:lstStyle/>
        <a:p>
          <a:endParaRPr lang="en-US"/>
        </a:p>
      </dgm:t>
    </dgm:pt>
    <dgm:pt modelId="{D9CED954-FCBA-4F4E-A9CF-84081CFA803E}" type="sibTrans" cxnId="{B4E7A82F-E0B0-D144-B509-0E5943F8BD0D}">
      <dgm:prSet/>
      <dgm:spPr/>
      <dgm:t>
        <a:bodyPr/>
        <a:lstStyle/>
        <a:p>
          <a:endParaRPr lang="en-US"/>
        </a:p>
      </dgm:t>
    </dgm:pt>
    <dgm:pt modelId="{EC64868C-21F0-4544-9E61-13495DD3F509}" type="pres">
      <dgm:prSet presAssocID="{C66033F4-EAB3-4BF1-93A7-0FA19DD0DE76}" presName="diagram" presStyleCnt="0">
        <dgm:presLayoutVars>
          <dgm:chPref val="1"/>
          <dgm:dir/>
          <dgm:animOne val="branch"/>
          <dgm:animLvl val="lvl"/>
          <dgm:resizeHandles/>
        </dgm:presLayoutVars>
      </dgm:prSet>
      <dgm:spPr/>
    </dgm:pt>
    <dgm:pt modelId="{39894515-A0F9-044D-9806-D5E66AAD6991}" type="pres">
      <dgm:prSet presAssocID="{31A04BD6-37F7-494F-99C3-1D88DBB3D9D3}" presName="root" presStyleCnt="0"/>
      <dgm:spPr/>
    </dgm:pt>
    <dgm:pt modelId="{AD0467EE-1922-7C49-AB10-9DB04B802D85}" type="pres">
      <dgm:prSet presAssocID="{31A04BD6-37F7-494F-99C3-1D88DBB3D9D3}" presName="rootComposite" presStyleCnt="0"/>
      <dgm:spPr/>
    </dgm:pt>
    <dgm:pt modelId="{2FEEC525-927A-804D-A1D2-FC39BCFED3E4}" type="pres">
      <dgm:prSet presAssocID="{31A04BD6-37F7-494F-99C3-1D88DBB3D9D3}" presName="rootText" presStyleLbl="node1" presStyleIdx="0" presStyleCnt="1"/>
      <dgm:spPr/>
    </dgm:pt>
    <dgm:pt modelId="{3B49CB27-5E51-9745-9AB1-631C00A5085D}" type="pres">
      <dgm:prSet presAssocID="{31A04BD6-37F7-494F-99C3-1D88DBB3D9D3}" presName="rootConnector" presStyleLbl="node1" presStyleIdx="0" presStyleCnt="1"/>
      <dgm:spPr/>
    </dgm:pt>
    <dgm:pt modelId="{D344E81F-E9FE-984F-9135-3B9612D4BEA8}" type="pres">
      <dgm:prSet presAssocID="{31A04BD6-37F7-494F-99C3-1D88DBB3D9D3}" presName="childShape" presStyleCnt="0"/>
      <dgm:spPr/>
    </dgm:pt>
    <dgm:pt modelId="{3B86AC0D-5BE2-C64A-A56D-4C1F86496AB9}" type="pres">
      <dgm:prSet presAssocID="{C42AE7B0-0403-49FB-B834-8CC2BA05EC96}" presName="Name13" presStyleLbl="parChTrans1D2" presStyleIdx="0" presStyleCnt="2"/>
      <dgm:spPr/>
    </dgm:pt>
    <dgm:pt modelId="{C3CBA0D8-4A66-3C48-A775-E7E4390A7278}" type="pres">
      <dgm:prSet presAssocID="{4DCCC98F-D121-4E4B-857C-519C8B878846}" presName="childText" presStyleLbl="bgAcc1" presStyleIdx="0" presStyleCnt="2">
        <dgm:presLayoutVars>
          <dgm:bulletEnabled val="1"/>
        </dgm:presLayoutVars>
      </dgm:prSet>
      <dgm:spPr/>
    </dgm:pt>
    <dgm:pt modelId="{846E8C9C-EF3A-464E-B5A0-22DDBC1AE516}" type="pres">
      <dgm:prSet presAssocID="{DAAEB24D-CA80-D247-BA96-787772F0ADCF}" presName="Name13" presStyleLbl="parChTrans1D2" presStyleIdx="1" presStyleCnt="2"/>
      <dgm:spPr/>
    </dgm:pt>
    <dgm:pt modelId="{7036D68E-81A6-1E43-984D-9A3F9872FCA6}" type="pres">
      <dgm:prSet presAssocID="{A8854DB6-CD30-874D-AD0C-DF3EAC8A0FE0}" presName="childText" presStyleLbl="bgAcc1" presStyleIdx="1" presStyleCnt="2">
        <dgm:presLayoutVars>
          <dgm:bulletEnabled val="1"/>
        </dgm:presLayoutVars>
      </dgm:prSet>
      <dgm:spPr/>
    </dgm:pt>
  </dgm:ptLst>
  <dgm:cxnLst>
    <dgm:cxn modelId="{A4BB3C04-6EBA-C141-8625-2299E3C03C97}" type="presOf" srcId="{4DCCC98F-D121-4E4B-857C-519C8B878846}" destId="{C3CBA0D8-4A66-3C48-A775-E7E4390A7278}" srcOrd="0" destOrd="0" presId="urn:microsoft.com/office/officeart/2005/8/layout/hierarchy3"/>
    <dgm:cxn modelId="{A5B87316-41BA-49CB-A67B-802001D5603E}" srcId="{C66033F4-EAB3-4BF1-93A7-0FA19DD0DE76}" destId="{31A04BD6-37F7-494F-99C3-1D88DBB3D9D3}" srcOrd="0" destOrd="0" parTransId="{E07973E9-8318-44B4-8EA7-1C6A588051C3}" sibTransId="{50D6304D-9ED2-4B0F-A31C-3346BBB3E673}"/>
    <dgm:cxn modelId="{6112B024-AA66-3147-8E72-8EEAC64981B2}" type="presOf" srcId="{C42AE7B0-0403-49FB-B834-8CC2BA05EC96}" destId="{3B86AC0D-5BE2-C64A-A56D-4C1F86496AB9}" srcOrd="0" destOrd="0" presId="urn:microsoft.com/office/officeart/2005/8/layout/hierarchy3"/>
    <dgm:cxn modelId="{B4E7A82F-E0B0-D144-B509-0E5943F8BD0D}" srcId="{31A04BD6-37F7-494F-99C3-1D88DBB3D9D3}" destId="{A8854DB6-CD30-874D-AD0C-DF3EAC8A0FE0}" srcOrd="1" destOrd="0" parTransId="{DAAEB24D-CA80-D247-BA96-787772F0ADCF}" sibTransId="{D9CED954-FCBA-4F4E-A9CF-84081CFA803E}"/>
    <dgm:cxn modelId="{0ABC8134-7E05-794B-9901-4A68B39BDBC7}" type="presOf" srcId="{31A04BD6-37F7-494F-99C3-1D88DBB3D9D3}" destId="{3B49CB27-5E51-9745-9AB1-631C00A5085D}" srcOrd="1" destOrd="0" presId="urn:microsoft.com/office/officeart/2005/8/layout/hierarchy3"/>
    <dgm:cxn modelId="{F0070551-D0B3-4696-80A4-D42BFD1D93C9}" srcId="{31A04BD6-37F7-494F-99C3-1D88DBB3D9D3}" destId="{4DCCC98F-D121-4E4B-857C-519C8B878846}" srcOrd="0" destOrd="0" parTransId="{C42AE7B0-0403-49FB-B834-8CC2BA05EC96}" sibTransId="{5527E365-DDFB-49F2-98BC-89A728D421A4}"/>
    <dgm:cxn modelId="{C8393E6B-6A77-C145-ABB8-0AB77648E7D0}" type="presOf" srcId="{31A04BD6-37F7-494F-99C3-1D88DBB3D9D3}" destId="{2FEEC525-927A-804D-A1D2-FC39BCFED3E4}" srcOrd="0" destOrd="0" presId="urn:microsoft.com/office/officeart/2005/8/layout/hierarchy3"/>
    <dgm:cxn modelId="{94DDC376-5B1D-2D48-A51D-EE7717736E62}" type="presOf" srcId="{A8854DB6-CD30-874D-AD0C-DF3EAC8A0FE0}" destId="{7036D68E-81A6-1E43-984D-9A3F9872FCA6}" srcOrd="0" destOrd="0" presId="urn:microsoft.com/office/officeart/2005/8/layout/hierarchy3"/>
    <dgm:cxn modelId="{5D5E6CC4-EC52-F44B-B3F9-E5334F5AA9CB}" type="presOf" srcId="{C66033F4-EAB3-4BF1-93A7-0FA19DD0DE76}" destId="{EC64868C-21F0-4544-9E61-13495DD3F509}" srcOrd="0" destOrd="0" presId="urn:microsoft.com/office/officeart/2005/8/layout/hierarchy3"/>
    <dgm:cxn modelId="{D04785C4-4AC7-B44D-8C80-3E4119930632}" type="presOf" srcId="{DAAEB24D-CA80-D247-BA96-787772F0ADCF}" destId="{846E8C9C-EF3A-464E-B5A0-22DDBC1AE516}" srcOrd="0" destOrd="0" presId="urn:microsoft.com/office/officeart/2005/8/layout/hierarchy3"/>
    <dgm:cxn modelId="{B26A2631-85A3-024D-964B-094F3C74B1B6}" type="presParOf" srcId="{EC64868C-21F0-4544-9E61-13495DD3F509}" destId="{39894515-A0F9-044D-9806-D5E66AAD6991}" srcOrd="0" destOrd="0" presId="urn:microsoft.com/office/officeart/2005/8/layout/hierarchy3"/>
    <dgm:cxn modelId="{3723F3D1-0FB7-D746-9B0A-9754BAABBED9}" type="presParOf" srcId="{39894515-A0F9-044D-9806-D5E66AAD6991}" destId="{AD0467EE-1922-7C49-AB10-9DB04B802D85}" srcOrd="0" destOrd="0" presId="urn:microsoft.com/office/officeart/2005/8/layout/hierarchy3"/>
    <dgm:cxn modelId="{C658851A-9EAF-AB4C-A669-30B4B56C3763}" type="presParOf" srcId="{AD0467EE-1922-7C49-AB10-9DB04B802D85}" destId="{2FEEC525-927A-804D-A1D2-FC39BCFED3E4}" srcOrd="0" destOrd="0" presId="urn:microsoft.com/office/officeart/2005/8/layout/hierarchy3"/>
    <dgm:cxn modelId="{B010D797-2296-2B4F-926D-74F08F8E7387}" type="presParOf" srcId="{AD0467EE-1922-7C49-AB10-9DB04B802D85}" destId="{3B49CB27-5E51-9745-9AB1-631C00A5085D}" srcOrd="1" destOrd="0" presId="urn:microsoft.com/office/officeart/2005/8/layout/hierarchy3"/>
    <dgm:cxn modelId="{FED1E8DB-6CB9-0541-B557-16AAD2832400}" type="presParOf" srcId="{39894515-A0F9-044D-9806-D5E66AAD6991}" destId="{D344E81F-E9FE-984F-9135-3B9612D4BEA8}" srcOrd="1" destOrd="0" presId="urn:microsoft.com/office/officeart/2005/8/layout/hierarchy3"/>
    <dgm:cxn modelId="{4161ABAB-7166-A041-9221-25F6CE2BB102}" type="presParOf" srcId="{D344E81F-E9FE-984F-9135-3B9612D4BEA8}" destId="{3B86AC0D-5BE2-C64A-A56D-4C1F86496AB9}" srcOrd="0" destOrd="0" presId="urn:microsoft.com/office/officeart/2005/8/layout/hierarchy3"/>
    <dgm:cxn modelId="{5175EAEB-262E-5741-8BE1-2C2D4E6B40CE}" type="presParOf" srcId="{D344E81F-E9FE-984F-9135-3B9612D4BEA8}" destId="{C3CBA0D8-4A66-3C48-A775-E7E4390A7278}" srcOrd="1" destOrd="0" presId="urn:microsoft.com/office/officeart/2005/8/layout/hierarchy3"/>
    <dgm:cxn modelId="{A7587BCB-523D-5A42-8DEA-21B8A17A1E47}" type="presParOf" srcId="{D344E81F-E9FE-984F-9135-3B9612D4BEA8}" destId="{846E8C9C-EF3A-464E-B5A0-22DDBC1AE516}" srcOrd="2" destOrd="0" presId="urn:microsoft.com/office/officeart/2005/8/layout/hierarchy3"/>
    <dgm:cxn modelId="{F69F9434-09E6-A944-8F40-C5D5199971AC}" type="presParOf" srcId="{D344E81F-E9FE-984F-9135-3B9612D4BEA8}" destId="{7036D68E-81A6-1E43-984D-9A3F9872FCA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6FAA0B-880A-4424-8674-27442501EC7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DD29156-29B4-43FD-8A70-42148A4DD156}">
      <dgm:prSet/>
      <dgm:spPr/>
      <dgm:t>
        <a:bodyPr/>
        <a:lstStyle/>
        <a:p>
          <a:r>
            <a:rPr lang="en-US"/>
            <a:t>Data Set contains 1731 rows and 9 columns</a:t>
          </a:r>
        </a:p>
      </dgm:t>
    </dgm:pt>
    <dgm:pt modelId="{B673CA26-C650-44C9-9385-A73D0137C18F}" type="parTrans" cxnId="{C832189F-92D7-4CA8-8324-1637430BC182}">
      <dgm:prSet/>
      <dgm:spPr/>
      <dgm:t>
        <a:bodyPr/>
        <a:lstStyle/>
        <a:p>
          <a:endParaRPr lang="en-US"/>
        </a:p>
      </dgm:t>
    </dgm:pt>
    <dgm:pt modelId="{6346A638-F1D8-4797-ADFE-40BAA21A954D}" type="sibTrans" cxnId="{C832189F-92D7-4CA8-8324-1637430BC182}">
      <dgm:prSet/>
      <dgm:spPr/>
      <dgm:t>
        <a:bodyPr/>
        <a:lstStyle/>
        <a:p>
          <a:endParaRPr lang="en-US"/>
        </a:p>
      </dgm:t>
    </dgm:pt>
    <dgm:pt modelId="{AE3F1513-3411-46B7-9A03-9F9659613E4A}">
      <dgm:prSet/>
      <dgm:spPr/>
      <dgm:t>
        <a:bodyPr/>
        <a:lstStyle/>
        <a:p>
          <a:r>
            <a:rPr lang="en-US"/>
            <a:t>The data has few null values and some unwanted rows. They have been removed and has been filtered to the country United States</a:t>
          </a:r>
        </a:p>
      </dgm:t>
    </dgm:pt>
    <dgm:pt modelId="{EBB620DF-67C7-4C5C-BE95-2FA9D2780B6B}" type="parTrans" cxnId="{AC7BA5EC-FF73-4F0A-8393-5E16F1481BD3}">
      <dgm:prSet/>
      <dgm:spPr/>
      <dgm:t>
        <a:bodyPr/>
        <a:lstStyle/>
        <a:p>
          <a:endParaRPr lang="en-US"/>
        </a:p>
      </dgm:t>
    </dgm:pt>
    <dgm:pt modelId="{AB32D9D8-5387-4DE3-98DF-7767A51A4E42}" type="sibTrans" cxnId="{AC7BA5EC-FF73-4F0A-8393-5E16F1481BD3}">
      <dgm:prSet/>
      <dgm:spPr/>
      <dgm:t>
        <a:bodyPr/>
        <a:lstStyle/>
        <a:p>
          <a:endParaRPr lang="en-US"/>
        </a:p>
      </dgm:t>
    </dgm:pt>
    <dgm:pt modelId="{6D41A1FB-747A-458C-AFDD-811285687920}">
      <dgm:prSet/>
      <dgm:spPr/>
      <dgm:t>
        <a:bodyPr/>
        <a:lstStyle/>
        <a:p>
          <a:r>
            <a:rPr lang="en-US"/>
            <a:t>It got characteristics such as </a:t>
          </a:r>
        </a:p>
      </dgm:t>
    </dgm:pt>
    <dgm:pt modelId="{68A06341-61F8-4BC7-874C-76D6490387A9}" type="parTrans" cxnId="{179F536A-64A5-4D81-AADC-CD1EDD399C8A}">
      <dgm:prSet/>
      <dgm:spPr/>
      <dgm:t>
        <a:bodyPr/>
        <a:lstStyle/>
        <a:p>
          <a:endParaRPr lang="en-US"/>
        </a:p>
      </dgm:t>
    </dgm:pt>
    <dgm:pt modelId="{88F1A742-3D45-4267-B194-BD1A10A4D798}" type="sibTrans" cxnId="{179F536A-64A5-4D81-AADC-CD1EDD399C8A}">
      <dgm:prSet/>
      <dgm:spPr/>
      <dgm:t>
        <a:bodyPr/>
        <a:lstStyle/>
        <a:p>
          <a:endParaRPr lang="en-US"/>
        </a:p>
      </dgm:t>
    </dgm:pt>
    <dgm:pt modelId="{40903857-B678-4DE3-8DA2-FA43486D5D29}">
      <dgm:prSet/>
      <dgm:spPr/>
      <dgm:t>
        <a:bodyPr/>
        <a:lstStyle/>
        <a:p>
          <a:r>
            <a:rPr lang="en-US" b="1" i="0"/>
            <a:t>Company</a:t>
          </a:r>
          <a:endParaRPr lang="en-US"/>
        </a:p>
      </dgm:t>
    </dgm:pt>
    <dgm:pt modelId="{C25E338D-3053-481B-B31C-362FF737D59A}" type="parTrans" cxnId="{80E5D60C-F19E-44C7-ACFB-B2010D1ED60B}">
      <dgm:prSet/>
      <dgm:spPr/>
      <dgm:t>
        <a:bodyPr/>
        <a:lstStyle/>
        <a:p>
          <a:endParaRPr lang="en-US"/>
        </a:p>
      </dgm:t>
    </dgm:pt>
    <dgm:pt modelId="{00EB73C4-6A41-49B2-A52B-326EDBDE65F1}" type="sibTrans" cxnId="{80E5D60C-F19E-44C7-ACFB-B2010D1ED60B}">
      <dgm:prSet/>
      <dgm:spPr/>
      <dgm:t>
        <a:bodyPr/>
        <a:lstStyle/>
        <a:p>
          <a:endParaRPr lang="en-US"/>
        </a:p>
      </dgm:t>
    </dgm:pt>
    <dgm:pt modelId="{DFF7BC8D-D0D6-4F3D-BC9E-E5699BEBC0A9}">
      <dgm:prSet/>
      <dgm:spPr/>
      <dgm:t>
        <a:bodyPr/>
        <a:lstStyle/>
        <a:p>
          <a:r>
            <a:rPr lang="en-US" b="1" i="0"/>
            <a:t>Location</a:t>
          </a:r>
          <a:endParaRPr lang="en-US"/>
        </a:p>
      </dgm:t>
    </dgm:pt>
    <dgm:pt modelId="{E6B8E89E-8880-4164-B448-B16D5B822973}" type="parTrans" cxnId="{B1B9C15C-09C2-4158-9805-CD33CAA09A7A}">
      <dgm:prSet/>
      <dgm:spPr/>
      <dgm:t>
        <a:bodyPr/>
        <a:lstStyle/>
        <a:p>
          <a:endParaRPr lang="en-US"/>
        </a:p>
      </dgm:t>
    </dgm:pt>
    <dgm:pt modelId="{31A199C2-3844-43CD-8F1D-973DCB0228A4}" type="sibTrans" cxnId="{B1B9C15C-09C2-4158-9805-CD33CAA09A7A}">
      <dgm:prSet/>
      <dgm:spPr/>
      <dgm:t>
        <a:bodyPr/>
        <a:lstStyle/>
        <a:p>
          <a:endParaRPr lang="en-US"/>
        </a:p>
      </dgm:t>
    </dgm:pt>
    <dgm:pt modelId="{670FE4F0-EEBD-495E-8BDA-D43D69021E4D}">
      <dgm:prSet/>
      <dgm:spPr/>
      <dgm:t>
        <a:bodyPr/>
        <a:lstStyle/>
        <a:p>
          <a:r>
            <a:rPr lang="en-US" b="1" i="0"/>
            <a:t>Industry</a:t>
          </a:r>
          <a:endParaRPr lang="en-US"/>
        </a:p>
      </dgm:t>
    </dgm:pt>
    <dgm:pt modelId="{95CF96E4-66F6-49CC-A023-A5EA20EF0DA4}" type="parTrans" cxnId="{DD0D94C9-49C1-4D41-9543-947386DDF344}">
      <dgm:prSet/>
      <dgm:spPr/>
      <dgm:t>
        <a:bodyPr/>
        <a:lstStyle/>
        <a:p>
          <a:endParaRPr lang="en-US"/>
        </a:p>
      </dgm:t>
    </dgm:pt>
    <dgm:pt modelId="{F8D1883D-93AB-4DF6-80C3-5B3922A7E603}" type="sibTrans" cxnId="{DD0D94C9-49C1-4D41-9543-947386DDF344}">
      <dgm:prSet/>
      <dgm:spPr/>
      <dgm:t>
        <a:bodyPr/>
        <a:lstStyle/>
        <a:p>
          <a:endParaRPr lang="en-US"/>
        </a:p>
      </dgm:t>
    </dgm:pt>
    <dgm:pt modelId="{371C5575-6CFE-4094-A591-535A6618284B}">
      <dgm:prSet/>
      <dgm:spPr/>
      <dgm:t>
        <a:bodyPr/>
        <a:lstStyle/>
        <a:p>
          <a:r>
            <a:rPr lang="en-US" b="1" i="0"/>
            <a:t>total_laid_off</a:t>
          </a:r>
          <a:endParaRPr lang="en-US"/>
        </a:p>
      </dgm:t>
    </dgm:pt>
    <dgm:pt modelId="{59363DE6-F1A8-4304-944B-04D480A5A963}" type="parTrans" cxnId="{E3E6F7E8-4F7B-4984-8228-0AF4FFC8A95B}">
      <dgm:prSet/>
      <dgm:spPr/>
      <dgm:t>
        <a:bodyPr/>
        <a:lstStyle/>
        <a:p>
          <a:endParaRPr lang="en-US"/>
        </a:p>
      </dgm:t>
    </dgm:pt>
    <dgm:pt modelId="{21529655-6D53-4764-894C-DBA91D1C3DE5}" type="sibTrans" cxnId="{E3E6F7E8-4F7B-4984-8228-0AF4FFC8A95B}">
      <dgm:prSet/>
      <dgm:spPr/>
      <dgm:t>
        <a:bodyPr/>
        <a:lstStyle/>
        <a:p>
          <a:endParaRPr lang="en-US"/>
        </a:p>
      </dgm:t>
    </dgm:pt>
    <dgm:pt modelId="{C0EBF3DD-4A23-4FF4-A9B5-88385044ECEE}">
      <dgm:prSet/>
      <dgm:spPr/>
      <dgm:t>
        <a:bodyPr/>
        <a:lstStyle/>
        <a:p>
          <a:r>
            <a:rPr lang="en-US" b="1" i="0"/>
            <a:t>percentage_laid_off</a:t>
          </a:r>
          <a:endParaRPr lang="en-US"/>
        </a:p>
      </dgm:t>
    </dgm:pt>
    <dgm:pt modelId="{8D75A45E-3265-4B6C-BB41-AA5F909BF124}" type="parTrans" cxnId="{AD15C0AE-B96D-4E00-B9B7-0B52EF896A4D}">
      <dgm:prSet/>
      <dgm:spPr/>
      <dgm:t>
        <a:bodyPr/>
        <a:lstStyle/>
        <a:p>
          <a:endParaRPr lang="en-US"/>
        </a:p>
      </dgm:t>
    </dgm:pt>
    <dgm:pt modelId="{8FD89BF9-D2DE-467D-8A23-B67B1EA5D820}" type="sibTrans" cxnId="{AD15C0AE-B96D-4E00-B9B7-0B52EF896A4D}">
      <dgm:prSet/>
      <dgm:spPr/>
      <dgm:t>
        <a:bodyPr/>
        <a:lstStyle/>
        <a:p>
          <a:endParaRPr lang="en-US"/>
        </a:p>
      </dgm:t>
    </dgm:pt>
    <dgm:pt modelId="{9B916226-1988-41F5-B3EB-56ACD11BFA44}">
      <dgm:prSet/>
      <dgm:spPr/>
      <dgm:t>
        <a:bodyPr/>
        <a:lstStyle/>
        <a:p>
          <a:r>
            <a:rPr lang="en-US" b="1" i="0"/>
            <a:t>Date</a:t>
          </a:r>
          <a:endParaRPr lang="en-US"/>
        </a:p>
      </dgm:t>
    </dgm:pt>
    <dgm:pt modelId="{7E87E257-BB12-44FD-B520-156D2B4A006C}" type="parTrans" cxnId="{B2C8FB56-C4F0-483D-B002-F9177DA5C6F4}">
      <dgm:prSet/>
      <dgm:spPr/>
      <dgm:t>
        <a:bodyPr/>
        <a:lstStyle/>
        <a:p>
          <a:endParaRPr lang="en-US"/>
        </a:p>
      </dgm:t>
    </dgm:pt>
    <dgm:pt modelId="{0C0270A4-EAAF-48CD-A2D0-1EDC9E119ED6}" type="sibTrans" cxnId="{B2C8FB56-C4F0-483D-B002-F9177DA5C6F4}">
      <dgm:prSet/>
      <dgm:spPr/>
      <dgm:t>
        <a:bodyPr/>
        <a:lstStyle/>
        <a:p>
          <a:endParaRPr lang="en-US"/>
        </a:p>
      </dgm:t>
    </dgm:pt>
    <dgm:pt modelId="{E4632703-FEFB-41C2-9AA9-0C677578EDC6}">
      <dgm:prSet/>
      <dgm:spPr/>
      <dgm:t>
        <a:bodyPr/>
        <a:lstStyle/>
        <a:p>
          <a:r>
            <a:rPr lang="en-US" b="1" i="0"/>
            <a:t>Stage</a:t>
          </a:r>
          <a:endParaRPr lang="en-US"/>
        </a:p>
      </dgm:t>
    </dgm:pt>
    <dgm:pt modelId="{416C398E-A699-4512-B5A3-123A8C59ED88}" type="parTrans" cxnId="{60F2240F-3F8D-42B4-BB7E-BF71A926036B}">
      <dgm:prSet/>
      <dgm:spPr/>
      <dgm:t>
        <a:bodyPr/>
        <a:lstStyle/>
        <a:p>
          <a:endParaRPr lang="en-US"/>
        </a:p>
      </dgm:t>
    </dgm:pt>
    <dgm:pt modelId="{2AA37E55-5C3D-4966-95E5-8BD244B5742D}" type="sibTrans" cxnId="{60F2240F-3F8D-42B4-BB7E-BF71A926036B}">
      <dgm:prSet/>
      <dgm:spPr/>
      <dgm:t>
        <a:bodyPr/>
        <a:lstStyle/>
        <a:p>
          <a:endParaRPr lang="en-US"/>
        </a:p>
      </dgm:t>
    </dgm:pt>
    <dgm:pt modelId="{8AD76CEB-2D67-4862-BF48-9580B0F0D63F}">
      <dgm:prSet/>
      <dgm:spPr/>
      <dgm:t>
        <a:bodyPr/>
        <a:lstStyle/>
        <a:p>
          <a:r>
            <a:rPr lang="en-US" b="1" i="0"/>
            <a:t>Country</a:t>
          </a:r>
          <a:endParaRPr lang="en-US"/>
        </a:p>
      </dgm:t>
    </dgm:pt>
    <dgm:pt modelId="{C91671DB-7B99-4346-ABE1-46A38DB74BAA}" type="parTrans" cxnId="{E4B09ECB-C177-458C-A523-1E5BF28F892F}">
      <dgm:prSet/>
      <dgm:spPr/>
      <dgm:t>
        <a:bodyPr/>
        <a:lstStyle/>
        <a:p>
          <a:endParaRPr lang="en-US"/>
        </a:p>
      </dgm:t>
    </dgm:pt>
    <dgm:pt modelId="{08AC8780-79BB-461F-B880-481D7C39E9DB}" type="sibTrans" cxnId="{E4B09ECB-C177-458C-A523-1E5BF28F892F}">
      <dgm:prSet/>
      <dgm:spPr/>
      <dgm:t>
        <a:bodyPr/>
        <a:lstStyle/>
        <a:p>
          <a:endParaRPr lang="en-US"/>
        </a:p>
      </dgm:t>
    </dgm:pt>
    <dgm:pt modelId="{5A00D10A-CF9A-4DC4-A293-E898CE9C8F46}">
      <dgm:prSet/>
      <dgm:spPr/>
      <dgm:t>
        <a:bodyPr/>
        <a:lstStyle/>
        <a:p>
          <a:r>
            <a:rPr lang="en-US" b="1" i="0"/>
            <a:t>funds_raised</a:t>
          </a:r>
          <a:endParaRPr lang="en-US"/>
        </a:p>
      </dgm:t>
    </dgm:pt>
    <dgm:pt modelId="{7DF453C5-D939-4EB5-B581-5EF30F315091}" type="parTrans" cxnId="{A1FBC587-C781-414F-BEB7-075B5E16BDBF}">
      <dgm:prSet/>
      <dgm:spPr/>
      <dgm:t>
        <a:bodyPr/>
        <a:lstStyle/>
        <a:p>
          <a:endParaRPr lang="en-US"/>
        </a:p>
      </dgm:t>
    </dgm:pt>
    <dgm:pt modelId="{B34E313D-167E-41D2-A9DC-0DF85AD8FEA5}" type="sibTrans" cxnId="{A1FBC587-C781-414F-BEB7-075B5E16BDBF}">
      <dgm:prSet/>
      <dgm:spPr/>
      <dgm:t>
        <a:bodyPr/>
        <a:lstStyle/>
        <a:p>
          <a:endParaRPr lang="en-US"/>
        </a:p>
      </dgm:t>
    </dgm:pt>
    <dgm:pt modelId="{901D6711-E17B-41C7-8557-F868F72A7EB6}">
      <dgm:prSet/>
      <dgm:spPr/>
      <dgm:t>
        <a:bodyPr/>
        <a:lstStyle/>
        <a:p>
          <a:r>
            <a:rPr lang="en-US" b="1" i="0"/>
            <a:t>FedDate</a:t>
          </a:r>
          <a:endParaRPr lang="en-US"/>
        </a:p>
      </dgm:t>
    </dgm:pt>
    <dgm:pt modelId="{80F0FEC4-01AC-4CAB-8AAA-D2EC18004DBC}" type="parTrans" cxnId="{D5659458-79CC-439A-B586-E5A5CF0AC87B}">
      <dgm:prSet/>
      <dgm:spPr/>
      <dgm:t>
        <a:bodyPr/>
        <a:lstStyle/>
        <a:p>
          <a:endParaRPr lang="en-US"/>
        </a:p>
      </dgm:t>
    </dgm:pt>
    <dgm:pt modelId="{F174999F-4192-4A47-9753-F7280C0FF948}" type="sibTrans" cxnId="{D5659458-79CC-439A-B586-E5A5CF0AC87B}">
      <dgm:prSet/>
      <dgm:spPr/>
      <dgm:t>
        <a:bodyPr/>
        <a:lstStyle/>
        <a:p>
          <a:endParaRPr lang="en-US"/>
        </a:p>
      </dgm:t>
    </dgm:pt>
    <dgm:pt modelId="{9EF26A77-A332-4B46-9CDC-E67C804076E3}">
      <dgm:prSet/>
      <dgm:spPr/>
      <dgm:t>
        <a:bodyPr/>
        <a:lstStyle/>
        <a:p>
          <a:r>
            <a:rPr lang="en-US" b="1" i="0" dirty="0"/>
            <a:t>interestRate</a:t>
          </a:r>
          <a:endParaRPr lang="en-US" dirty="0"/>
        </a:p>
      </dgm:t>
    </dgm:pt>
    <dgm:pt modelId="{BF1D774B-D4C7-4D8A-A5A0-5216AA87BD14}" type="parTrans" cxnId="{615CD5CB-86E5-4FCB-8291-704F3FE1F41C}">
      <dgm:prSet/>
      <dgm:spPr/>
      <dgm:t>
        <a:bodyPr/>
        <a:lstStyle/>
        <a:p>
          <a:endParaRPr lang="en-US"/>
        </a:p>
      </dgm:t>
    </dgm:pt>
    <dgm:pt modelId="{F09AC64A-E2CD-447F-8F40-693F726C1E58}" type="sibTrans" cxnId="{615CD5CB-86E5-4FCB-8291-704F3FE1F41C}">
      <dgm:prSet/>
      <dgm:spPr/>
      <dgm:t>
        <a:bodyPr/>
        <a:lstStyle/>
        <a:p>
          <a:endParaRPr lang="en-US"/>
        </a:p>
      </dgm:t>
    </dgm:pt>
    <dgm:pt modelId="{8FAB4C52-7EF4-4AA5-A309-5D30B57D2750}">
      <dgm:prSet/>
      <dgm:spPr/>
      <dgm:t>
        <a:bodyPr/>
        <a:lstStyle/>
        <a:p>
          <a:r>
            <a:rPr lang="en-US"/>
            <a:t>Data Source</a:t>
          </a:r>
        </a:p>
      </dgm:t>
    </dgm:pt>
    <dgm:pt modelId="{E6A23509-77B2-44AB-BAA5-E1D4F3418E44}" type="parTrans" cxnId="{2F492E2A-1C44-42F8-855A-E018DF0898F4}">
      <dgm:prSet/>
      <dgm:spPr/>
      <dgm:t>
        <a:bodyPr/>
        <a:lstStyle/>
        <a:p>
          <a:endParaRPr lang="en-US"/>
        </a:p>
      </dgm:t>
    </dgm:pt>
    <dgm:pt modelId="{1499A7DC-6B09-4F41-AF71-43D2DF3346C6}" type="sibTrans" cxnId="{2F492E2A-1C44-42F8-855A-E018DF0898F4}">
      <dgm:prSet/>
      <dgm:spPr/>
      <dgm:t>
        <a:bodyPr/>
        <a:lstStyle/>
        <a:p>
          <a:endParaRPr lang="en-US"/>
        </a:p>
      </dgm:t>
    </dgm:pt>
    <dgm:pt modelId="{472650CD-4320-4F71-AB94-A8DAB221E4E7}">
      <dgm:prSet/>
      <dgm:spPr/>
      <dgm:t>
        <a:bodyPr/>
        <a:lstStyle/>
        <a:p>
          <a:r>
            <a:rPr lang="en-US"/>
            <a:t>DATASET 1 : </a:t>
          </a:r>
          <a:r>
            <a:rPr lang="en-US" u="sng"/>
            <a:t>https://www.kaggle.com/datasets/swaptr/layoffs-2022</a:t>
          </a:r>
        </a:p>
      </dgm:t>
    </dgm:pt>
    <dgm:pt modelId="{41439C35-FBCD-407C-8346-6C3B96B52695}" type="parTrans" cxnId="{083BF30B-F902-4C25-8824-BE09BD4E9FE2}">
      <dgm:prSet/>
      <dgm:spPr/>
      <dgm:t>
        <a:bodyPr/>
        <a:lstStyle/>
        <a:p>
          <a:endParaRPr lang="en-US"/>
        </a:p>
      </dgm:t>
    </dgm:pt>
    <dgm:pt modelId="{C38FD14C-D575-4E76-9DDC-1A2BE38E2491}" type="sibTrans" cxnId="{083BF30B-F902-4C25-8824-BE09BD4E9FE2}">
      <dgm:prSet/>
      <dgm:spPr/>
      <dgm:t>
        <a:bodyPr/>
        <a:lstStyle/>
        <a:p>
          <a:endParaRPr lang="en-US"/>
        </a:p>
      </dgm:t>
    </dgm:pt>
    <dgm:pt modelId="{A27C53C1-051C-4FC6-AAE8-AF9645993332}">
      <dgm:prSet/>
      <dgm:spPr/>
      <dgm:t>
        <a:bodyPr/>
        <a:lstStyle/>
        <a:p>
          <a:r>
            <a:rPr lang="en-US" dirty="0"/>
            <a:t>DATASET 2 : </a:t>
          </a:r>
          <a:r>
            <a:rPr lang="en-US" dirty="0">
              <a:hlinkClick xmlns:r="http://schemas.openxmlformats.org/officeDocument/2006/relationships" r:id="rId1"/>
            </a:rPr>
            <a:t>https://fred.stlouisfed.org/series/FEDFUNDS</a:t>
          </a:r>
          <a:endParaRPr lang="en-US" dirty="0"/>
        </a:p>
      </dgm:t>
    </dgm:pt>
    <dgm:pt modelId="{EFFF94C6-A30E-48F8-83AF-8DD6EA2ABD82}" type="parTrans" cxnId="{AFFEC379-F9F3-48CA-817E-8120BB8ED843}">
      <dgm:prSet/>
      <dgm:spPr/>
      <dgm:t>
        <a:bodyPr/>
        <a:lstStyle/>
        <a:p>
          <a:endParaRPr lang="en-US"/>
        </a:p>
      </dgm:t>
    </dgm:pt>
    <dgm:pt modelId="{A3775901-0B98-44CD-BAFC-FD4DDC501860}" type="sibTrans" cxnId="{AFFEC379-F9F3-48CA-817E-8120BB8ED843}">
      <dgm:prSet/>
      <dgm:spPr/>
      <dgm:t>
        <a:bodyPr/>
        <a:lstStyle/>
        <a:p>
          <a:endParaRPr lang="en-US"/>
        </a:p>
      </dgm:t>
    </dgm:pt>
    <dgm:pt modelId="{B8AD9B91-88DB-5C4C-95A0-4B6CFFD2D6F5}" type="pres">
      <dgm:prSet presAssocID="{126FAA0B-880A-4424-8674-27442501EC7A}" presName="linear" presStyleCnt="0">
        <dgm:presLayoutVars>
          <dgm:animLvl val="lvl"/>
          <dgm:resizeHandles val="exact"/>
        </dgm:presLayoutVars>
      </dgm:prSet>
      <dgm:spPr/>
    </dgm:pt>
    <dgm:pt modelId="{8CA4B236-E2E3-6845-821F-B15A9DCFB345}" type="pres">
      <dgm:prSet presAssocID="{8DD29156-29B4-43FD-8A70-42148A4DD156}" presName="parentText" presStyleLbl="node1" presStyleIdx="0" presStyleCnt="4">
        <dgm:presLayoutVars>
          <dgm:chMax val="0"/>
          <dgm:bulletEnabled val="1"/>
        </dgm:presLayoutVars>
      </dgm:prSet>
      <dgm:spPr/>
    </dgm:pt>
    <dgm:pt modelId="{2C499D35-6B4B-A04B-9500-D766CFD6F36B}" type="pres">
      <dgm:prSet presAssocID="{6346A638-F1D8-4797-ADFE-40BAA21A954D}" presName="spacer" presStyleCnt="0"/>
      <dgm:spPr/>
    </dgm:pt>
    <dgm:pt modelId="{AC83A49D-46EC-0540-812F-70AEFE3B11FA}" type="pres">
      <dgm:prSet presAssocID="{AE3F1513-3411-46B7-9A03-9F9659613E4A}" presName="parentText" presStyleLbl="node1" presStyleIdx="1" presStyleCnt="4">
        <dgm:presLayoutVars>
          <dgm:chMax val="0"/>
          <dgm:bulletEnabled val="1"/>
        </dgm:presLayoutVars>
      </dgm:prSet>
      <dgm:spPr/>
    </dgm:pt>
    <dgm:pt modelId="{15BBBC4A-0352-F745-A99C-7F3A77B5233F}" type="pres">
      <dgm:prSet presAssocID="{AB32D9D8-5387-4DE3-98DF-7767A51A4E42}" presName="spacer" presStyleCnt="0"/>
      <dgm:spPr/>
    </dgm:pt>
    <dgm:pt modelId="{1FEB68E2-C91F-7247-8DDE-69BF7990B3A4}" type="pres">
      <dgm:prSet presAssocID="{6D41A1FB-747A-458C-AFDD-811285687920}" presName="parentText" presStyleLbl="node1" presStyleIdx="2" presStyleCnt="4">
        <dgm:presLayoutVars>
          <dgm:chMax val="0"/>
          <dgm:bulletEnabled val="1"/>
        </dgm:presLayoutVars>
      </dgm:prSet>
      <dgm:spPr/>
    </dgm:pt>
    <dgm:pt modelId="{4C71488D-5FCA-D54F-ADD9-809C46E6FEE8}" type="pres">
      <dgm:prSet presAssocID="{6D41A1FB-747A-458C-AFDD-811285687920}" presName="childText" presStyleLbl="revTx" presStyleIdx="0" presStyleCnt="2">
        <dgm:presLayoutVars>
          <dgm:bulletEnabled val="1"/>
        </dgm:presLayoutVars>
      </dgm:prSet>
      <dgm:spPr/>
    </dgm:pt>
    <dgm:pt modelId="{69E41A77-6237-5B41-8625-72BB1953882B}" type="pres">
      <dgm:prSet presAssocID="{8FAB4C52-7EF4-4AA5-A309-5D30B57D2750}" presName="parentText" presStyleLbl="node1" presStyleIdx="3" presStyleCnt="4">
        <dgm:presLayoutVars>
          <dgm:chMax val="0"/>
          <dgm:bulletEnabled val="1"/>
        </dgm:presLayoutVars>
      </dgm:prSet>
      <dgm:spPr/>
    </dgm:pt>
    <dgm:pt modelId="{68F54DF4-AFD8-444F-84C6-A7838ECB7544}" type="pres">
      <dgm:prSet presAssocID="{8FAB4C52-7EF4-4AA5-A309-5D30B57D2750}" presName="childText" presStyleLbl="revTx" presStyleIdx="1" presStyleCnt="2">
        <dgm:presLayoutVars>
          <dgm:bulletEnabled val="1"/>
        </dgm:presLayoutVars>
      </dgm:prSet>
      <dgm:spPr/>
    </dgm:pt>
  </dgm:ptLst>
  <dgm:cxnLst>
    <dgm:cxn modelId="{A67AF204-CB91-5B4F-B927-BF880F09E4EC}" type="presOf" srcId="{472650CD-4320-4F71-AB94-A8DAB221E4E7}" destId="{68F54DF4-AFD8-444F-84C6-A7838ECB7544}" srcOrd="0" destOrd="0" presId="urn:microsoft.com/office/officeart/2005/8/layout/vList2"/>
    <dgm:cxn modelId="{D8159F07-6891-E549-BB4A-8AC0464C30EF}" type="presOf" srcId="{9EF26A77-A332-4B46-9CDC-E67C804076E3}" destId="{4C71488D-5FCA-D54F-ADD9-809C46E6FEE8}" srcOrd="0" destOrd="10" presId="urn:microsoft.com/office/officeart/2005/8/layout/vList2"/>
    <dgm:cxn modelId="{083BF30B-F902-4C25-8824-BE09BD4E9FE2}" srcId="{8FAB4C52-7EF4-4AA5-A309-5D30B57D2750}" destId="{472650CD-4320-4F71-AB94-A8DAB221E4E7}" srcOrd="0" destOrd="0" parTransId="{41439C35-FBCD-407C-8346-6C3B96B52695}" sibTransId="{C38FD14C-D575-4E76-9DDC-1A2BE38E2491}"/>
    <dgm:cxn modelId="{80E5D60C-F19E-44C7-ACFB-B2010D1ED60B}" srcId="{6D41A1FB-747A-458C-AFDD-811285687920}" destId="{40903857-B678-4DE3-8DA2-FA43486D5D29}" srcOrd="0" destOrd="0" parTransId="{C25E338D-3053-481B-B31C-362FF737D59A}" sibTransId="{00EB73C4-6A41-49B2-A52B-326EDBDE65F1}"/>
    <dgm:cxn modelId="{66C90D0F-13CA-8E47-B4FB-4E7BD2EEDAB5}" type="presOf" srcId="{C0EBF3DD-4A23-4FF4-A9B5-88385044ECEE}" destId="{4C71488D-5FCA-D54F-ADD9-809C46E6FEE8}" srcOrd="0" destOrd="4" presId="urn:microsoft.com/office/officeart/2005/8/layout/vList2"/>
    <dgm:cxn modelId="{60F2240F-3F8D-42B4-BB7E-BF71A926036B}" srcId="{6D41A1FB-747A-458C-AFDD-811285687920}" destId="{E4632703-FEFB-41C2-9AA9-0C677578EDC6}" srcOrd="6" destOrd="0" parTransId="{416C398E-A699-4512-B5A3-123A8C59ED88}" sibTransId="{2AA37E55-5C3D-4966-95E5-8BD244B5742D}"/>
    <dgm:cxn modelId="{3CF6FC16-6CD3-F548-A5CC-C2054926A73C}" type="presOf" srcId="{AE3F1513-3411-46B7-9A03-9F9659613E4A}" destId="{AC83A49D-46EC-0540-812F-70AEFE3B11FA}" srcOrd="0" destOrd="0" presId="urn:microsoft.com/office/officeart/2005/8/layout/vList2"/>
    <dgm:cxn modelId="{D4A7DD1C-0487-F24E-9799-5F91499E6E6E}" type="presOf" srcId="{6D41A1FB-747A-458C-AFDD-811285687920}" destId="{1FEB68E2-C91F-7247-8DDE-69BF7990B3A4}" srcOrd="0" destOrd="0" presId="urn:microsoft.com/office/officeart/2005/8/layout/vList2"/>
    <dgm:cxn modelId="{3164A425-734F-2C49-956A-3DC04AF64C7C}" type="presOf" srcId="{9B916226-1988-41F5-B3EB-56ACD11BFA44}" destId="{4C71488D-5FCA-D54F-ADD9-809C46E6FEE8}" srcOrd="0" destOrd="5" presId="urn:microsoft.com/office/officeart/2005/8/layout/vList2"/>
    <dgm:cxn modelId="{2F492E2A-1C44-42F8-855A-E018DF0898F4}" srcId="{126FAA0B-880A-4424-8674-27442501EC7A}" destId="{8FAB4C52-7EF4-4AA5-A309-5D30B57D2750}" srcOrd="3" destOrd="0" parTransId="{E6A23509-77B2-44AB-BAA5-E1D4F3418E44}" sibTransId="{1499A7DC-6B09-4F41-AF71-43D2DF3346C6}"/>
    <dgm:cxn modelId="{CE24D245-94AD-7746-BAB0-DD139A3EB038}" type="presOf" srcId="{126FAA0B-880A-4424-8674-27442501EC7A}" destId="{B8AD9B91-88DB-5C4C-95A0-4B6CFFD2D6F5}" srcOrd="0" destOrd="0" presId="urn:microsoft.com/office/officeart/2005/8/layout/vList2"/>
    <dgm:cxn modelId="{B2C8FB56-C4F0-483D-B002-F9177DA5C6F4}" srcId="{6D41A1FB-747A-458C-AFDD-811285687920}" destId="{9B916226-1988-41F5-B3EB-56ACD11BFA44}" srcOrd="5" destOrd="0" parTransId="{7E87E257-BB12-44FD-B520-156D2B4A006C}" sibTransId="{0C0270A4-EAAF-48CD-A2D0-1EDC9E119ED6}"/>
    <dgm:cxn modelId="{D5659458-79CC-439A-B586-E5A5CF0AC87B}" srcId="{6D41A1FB-747A-458C-AFDD-811285687920}" destId="{901D6711-E17B-41C7-8557-F868F72A7EB6}" srcOrd="9" destOrd="0" parTransId="{80F0FEC4-01AC-4CAB-8AAA-D2EC18004DBC}" sibTransId="{F174999F-4192-4A47-9753-F7280C0FF948}"/>
    <dgm:cxn modelId="{B1B9C15C-09C2-4158-9805-CD33CAA09A7A}" srcId="{6D41A1FB-747A-458C-AFDD-811285687920}" destId="{DFF7BC8D-D0D6-4F3D-BC9E-E5699BEBC0A9}" srcOrd="1" destOrd="0" parTransId="{E6B8E89E-8880-4164-B448-B16D5B822973}" sibTransId="{31A199C2-3844-43CD-8F1D-973DCB0228A4}"/>
    <dgm:cxn modelId="{57E80865-8F1F-4E4E-BA5D-A68CF888C291}" type="presOf" srcId="{371C5575-6CFE-4094-A591-535A6618284B}" destId="{4C71488D-5FCA-D54F-ADD9-809C46E6FEE8}" srcOrd="0" destOrd="3" presId="urn:microsoft.com/office/officeart/2005/8/layout/vList2"/>
    <dgm:cxn modelId="{179F536A-64A5-4D81-AADC-CD1EDD399C8A}" srcId="{126FAA0B-880A-4424-8674-27442501EC7A}" destId="{6D41A1FB-747A-458C-AFDD-811285687920}" srcOrd="2" destOrd="0" parTransId="{68A06341-61F8-4BC7-874C-76D6490387A9}" sibTransId="{88F1A742-3D45-4267-B194-BD1A10A4D798}"/>
    <dgm:cxn modelId="{D1588C6C-0D8A-ED47-8748-4919CCD75AE3}" type="presOf" srcId="{40903857-B678-4DE3-8DA2-FA43486D5D29}" destId="{4C71488D-5FCA-D54F-ADD9-809C46E6FEE8}" srcOrd="0" destOrd="0" presId="urn:microsoft.com/office/officeart/2005/8/layout/vList2"/>
    <dgm:cxn modelId="{AFFEC379-F9F3-48CA-817E-8120BB8ED843}" srcId="{8FAB4C52-7EF4-4AA5-A309-5D30B57D2750}" destId="{A27C53C1-051C-4FC6-AAE8-AF9645993332}" srcOrd="1" destOrd="0" parTransId="{EFFF94C6-A30E-48F8-83AF-8DD6EA2ABD82}" sibTransId="{A3775901-0B98-44CD-BAFC-FD4DDC501860}"/>
    <dgm:cxn modelId="{A1FBC587-C781-414F-BEB7-075B5E16BDBF}" srcId="{6D41A1FB-747A-458C-AFDD-811285687920}" destId="{5A00D10A-CF9A-4DC4-A293-E898CE9C8F46}" srcOrd="8" destOrd="0" parTransId="{7DF453C5-D939-4EB5-B581-5EF30F315091}" sibTransId="{B34E313D-167E-41D2-A9DC-0DF85AD8FEA5}"/>
    <dgm:cxn modelId="{A869C491-BFAF-1740-8D5F-DA7A7C23E410}" type="presOf" srcId="{8AD76CEB-2D67-4862-BF48-9580B0F0D63F}" destId="{4C71488D-5FCA-D54F-ADD9-809C46E6FEE8}" srcOrd="0" destOrd="7" presId="urn:microsoft.com/office/officeart/2005/8/layout/vList2"/>
    <dgm:cxn modelId="{C832189F-92D7-4CA8-8324-1637430BC182}" srcId="{126FAA0B-880A-4424-8674-27442501EC7A}" destId="{8DD29156-29B4-43FD-8A70-42148A4DD156}" srcOrd="0" destOrd="0" parTransId="{B673CA26-C650-44C9-9385-A73D0137C18F}" sibTransId="{6346A638-F1D8-4797-ADFE-40BAA21A954D}"/>
    <dgm:cxn modelId="{6CB539A0-8EB5-A54D-9FD2-2985DA8E1E4D}" type="presOf" srcId="{8FAB4C52-7EF4-4AA5-A309-5D30B57D2750}" destId="{69E41A77-6237-5B41-8625-72BB1953882B}" srcOrd="0" destOrd="0" presId="urn:microsoft.com/office/officeart/2005/8/layout/vList2"/>
    <dgm:cxn modelId="{AC12D7A0-18F5-E642-B863-D056B4D14427}" type="presOf" srcId="{5A00D10A-CF9A-4DC4-A293-E898CE9C8F46}" destId="{4C71488D-5FCA-D54F-ADD9-809C46E6FEE8}" srcOrd="0" destOrd="8" presId="urn:microsoft.com/office/officeart/2005/8/layout/vList2"/>
    <dgm:cxn modelId="{F9CB29A9-E8E0-4842-9AC6-722AB067B3A3}" type="presOf" srcId="{E4632703-FEFB-41C2-9AA9-0C677578EDC6}" destId="{4C71488D-5FCA-D54F-ADD9-809C46E6FEE8}" srcOrd="0" destOrd="6" presId="urn:microsoft.com/office/officeart/2005/8/layout/vList2"/>
    <dgm:cxn modelId="{AD15C0AE-B96D-4E00-B9B7-0B52EF896A4D}" srcId="{6D41A1FB-747A-458C-AFDD-811285687920}" destId="{C0EBF3DD-4A23-4FF4-A9B5-88385044ECEE}" srcOrd="4" destOrd="0" parTransId="{8D75A45E-3265-4B6C-BB41-AA5F909BF124}" sibTransId="{8FD89BF9-D2DE-467D-8A23-B67B1EA5D820}"/>
    <dgm:cxn modelId="{44DFB3AF-6360-5741-AFFD-95968F84CC21}" type="presOf" srcId="{A27C53C1-051C-4FC6-AAE8-AF9645993332}" destId="{68F54DF4-AFD8-444F-84C6-A7838ECB7544}" srcOrd="0" destOrd="1" presId="urn:microsoft.com/office/officeart/2005/8/layout/vList2"/>
    <dgm:cxn modelId="{8903A1C1-754D-814D-A978-A7648B8E2C41}" type="presOf" srcId="{DFF7BC8D-D0D6-4F3D-BC9E-E5699BEBC0A9}" destId="{4C71488D-5FCA-D54F-ADD9-809C46E6FEE8}" srcOrd="0" destOrd="1" presId="urn:microsoft.com/office/officeart/2005/8/layout/vList2"/>
    <dgm:cxn modelId="{DD0D94C9-49C1-4D41-9543-947386DDF344}" srcId="{6D41A1FB-747A-458C-AFDD-811285687920}" destId="{670FE4F0-EEBD-495E-8BDA-D43D69021E4D}" srcOrd="2" destOrd="0" parTransId="{95CF96E4-66F6-49CC-A023-A5EA20EF0DA4}" sibTransId="{F8D1883D-93AB-4DF6-80C3-5B3922A7E603}"/>
    <dgm:cxn modelId="{E4B09ECB-C177-458C-A523-1E5BF28F892F}" srcId="{6D41A1FB-747A-458C-AFDD-811285687920}" destId="{8AD76CEB-2D67-4862-BF48-9580B0F0D63F}" srcOrd="7" destOrd="0" parTransId="{C91671DB-7B99-4346-ABE1-46A38DB74BAA}" sibTransId="{08AC8780-79BB-461F-B880-481D7C39E9DB}"/>
    <dgm:cxn modelId="{615CD5CB-86E5-4FCB-8291-704F3FE1F41C}" srcId="{6D41A1FB-747A-458C-AFDD-811285687920}" destId="{9EF26A77-A332-4B46-9CDC-E67C804076E3}" srcOrd="10" destOrd="0" parTransId="{BF1D774B-D4C7-4D8A-A5A0-5216AA87BD14}" sibTransId="{F09AC64A-E2CD-447F-8F40-693F726C1E58}"/>
    <dgm:cxn modelId="{DB7F7EDC-8386-FD48-94A1-A12D7EE93146}" type="presOf" srcId="{901D6711-E17B-41C7-8557-F868F72A7EB6}" destId="{4C71488D-5FCA-D54F-ADD9-809C46E6FEE8}" srcOrd="0" destOrd="9" presId="urn:microsoft.com/office/officeart/2005/8/layout/vList2"/>
    <dgm:cxn modelId="{5B3D5CE4-D64F-2349-84DF-813B974CA031}" type="presOf" srcId="{670FE4F0-EEBD-495E-8BDA-D43D69021E4D}" destId="{4C71488D-5FCA-D54F-ADD9-809C46E6FEE8}" srcOrd="0" destOrd="2" presId="urn:microsoft.com/office/officeart/2005/8/layout/vList2"/>
    <dgm:cxn modelId="{1AB85EE7-96E0-574C-9160-53F325966091}" type="presOf" srcId="{8DD29156-29B4-43FD-8A70-42148A4DD156}" destId="{8CA4B236-E2E3-6845-821F-B15A9DCFB345}" srcOrd="0" destOrd="0" presId="urn:microsoft.com/office/officeart/2005/8/layout/vList2"/>
    <dgm:cxn modelId="{E3E6F7E8-4F7B-4984-8228-0AF4FFC8A95B}" srcId="{6D41A1FB-747A-458C-AFDD-811285687920}" destId="{371C5575-6CFE-4094-A591-535A6618284B}" srcOrd="3" destOrd="0" parTransId="{59363DE6-F1A8-4304-944B-04D480A5A963}" sibTransId="{21529655-6D53-4764-894C-DBA91D1C3DE5}"/>
    <dgm:cxn modelId="{AC7BA5EC-FF73-4F0A-8393-5E16F1481BD3}" srcId="{126FAA0B-880A-4424-8674-27442501EC7A}" destId="{AE3F1513-3411-46B7-9A03-9F9659613E4A}" srcOrd="1" destOrd="0" parTransId="{EBB620DF-67C7-4C5C-BE95-2FA9D2780B6B}" sibTransId="{AB32D9D8-5387-4DE3-98DF-7767A51A4E42}"/>
    <dgm:cxn modelId="{DD10FAE1-0B8F-394D-992F-FCA4F10991A1}" type="presParOf" srcId="{B8AD9B91-88DB-5C4C-95A0-4B6CFFD2D6F5}" destId="{8CA4B236-E2E3-6845-821F-B15A9DCFB345}" srcOrd="0" destOrd="0" presId="urn:microsoft.com/office/officeart/2005/8/layout/vList2"/>
    <dgm:cxn modelId="{BA9C0A02-BA65-5E47-8CC4-445AD362A606}" type="presParOf" srcId="{B8AD9B91-88DB-5C4C-95A0-4B6CFFD2D6F5}" destId="{2C499D35-6B4B-A04B-9500-D766CFD6F36B}" srcOrd="1" destOrd="0" presId="urn:microsoft.com/office/officeart/2005/8/layout/vList2"/>
    <dgm:cxn modelId="{6BAF3B51-F722-6A4C-A183-3853E8B24F77}" type="presParOf" srcId="{B8AD9B91-88DB-5C4C-95A0-4B6CFFD2D6F5}" destId="{AC83A49D-46EC-0540-812F-70AEFE3B11FA}" srcOrd="2" destOrd="0" presId="urn:microsoft.com/office/officeart/2005/8/layout/vList2"/>
    <dgm:cxn modelId="{C539EC85-17A6-E44F-9DBB-DAE23501BD41}" type="presParOf" srcId="{B8AD9B91-88DB-5C4C-95A0-4B6CFFD2D6F5}" destId="{15BBBC4A-0352-F745-A99C-7F3A77B5233F}" srcOrd="3" destOrd="0" presId="urn:microsoft.com/office/officeart/2005/8/layout/vList2"/>
    <dgm:cxn modelId="{ACCBC6EC-DCFF-C340-B5A5-0917CA89688F}" type="presParOf" srcId="{B8AD9B91-88DB-5C4C-95A0-4B6CFFD2D6F5}" destId="{1FEB68E2-C91F-7247-8DDE-69BF7990B3A4}" srcOrd="4" destOrd="0" presId="urn:microsoft.com/office/officeart/2005/8/layout/vList2"/>
    <dgm:cxn modelId="{693A7AFD-9782-D040-82A2-FC03EED57408}" type="presParOf" srcId="{B8AD9B91-88DB-5C4C-95A0-4B6CFFD2D6F5}" destId="{4C71488D-5FCA-D54F-ADD9-809C46E6FEE8}" srcOrd="5" destOrd="0" presId="urn:microsoft.com/office/officeart/2005/8/layout/vList2"/>
    <dgm:cxn modelId="{FB65E9E6-5407-2B4E-86E6-2DBCD8FA2A19}" type="presParOf" srcId="{B8AD9B91-88DB-5C4C-95A0-4B6CFFD2D6F5}" destId="{69E41A77-6237-5B41-8625-72BB1953882B}" srcOrd="6" destOrd="0" presId="urn:microsoft.com/office/officeart/2005/8/layout/vList2"/>
    <dgm:cxn modelId="{2F230E87-658A-C146-AD41-6116FC9822FB}" type="presParOf" srcId="{B8AD9B91-88DB-5C4C-95A0-4B6CFFD2D6F5}" destId="{68F54DF4-AFD8-444F-84C6-A7838ECB754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B8CCE-F69E-4228-93BA-C05D7783DC7C}"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37D007EB-A363-4687-905A-468B872DDDF1}">
      <dgm:prSet custT="1"/>
      <dgm:spPr/>
      <dgm:t>
        <a:bodyPr/>
        <a:lstStyle/>
        <a:p>
          <a:pPr>
            <a:lnSpc>
              <a:spcPct val="100000"/>
            </a:lnSpc>
          </a:pPr>
          <a:r>
            <a:rPr lang="en-US" sz="1400" b="1" i="0" dirty="0"/>
            <a:t>Mean Squared Error</a:t>
          </a:r>
          <a:r>
            <a:rPr lang="en-US" sz="1400" b="0" i="0" dirty="0"/>
            <a:t> (MSE): In this case, the MSE is 0.0517, which indicates that, on average, the predicted values deviate from the actual values by approximately 0.0517. </a:t>
          </a:r>
          <a:endParaRPr lang="en-US" sz="1400" dirty="0"/>
        </a:p>
      </dgm:t>
    </dgm:pt>
    <dgm:pt modelId="{C9960AAA-FD47-4593-AB4F-380E12CD35FC}" type="parTrans" cxnId="{D1295532-3C6D-496D-9AE0-C99B83D479D0}">
      <dgm:prSet/>
      <dgm:spPr/>
      <dgm:t>
        <a:bodyPr/>
        <a:lstStyle/>
        <a:p>
          <a:endParaRPr lang="en-US"/>
        </a:p>
      </dgm:t>
    </dgm:pt>
    <dgm:pt modelId="{DF1DD900-893B-46EB-822E-81DC5044EC5B}" type="sibTrans" cxnId="{D1295532-3C6D-496D-9AE0-C99B83D479D0}">
      <dgm:prSet/>
      <dgm:spPr/>
      <dgm:t>
        <a:bodyPr/>
        <a:lstStyle/>
        <a:p>
          <a:endParaRPr lang="en-US"/>
        </a:p>
      </dgm:t>
    </dgm:pt>
    <dgm:pt modelId="{FDCEFB60-9777-4009-915D-CE1E05F23917}">
      <dgm:prSet custT="1"/>
      <dgm:spPr/>
      <dgm:t>
        <a:bodyPr/>
        <a:lstStyle/>
        <a:p>
          <a:pPr>
            <a:lnSpc>
              <a:spcPct val="100000"/>
            </a:lnSpc>
          </a:pPr>
          <a:r>
            <a:rPr lang="en-US" sz="1400" b="1" i="0" dirty="0"/>
            <a:t>Mean Absolute Error </a:t>
          </a:r>
          <a:r>
            <a:rPr lang="en-US" sz="1400" b="0" i="0" dirty="0"/>
            <a:t>(MAE): MAE is 0.1514, which means that, on average, the predicted values deviate from the actual values by approximately 0.1514.</a:t>
          </a:r>
          <a:endParaRPr lang="en-US" sz="1400" dirty="0"/>
        </a:p>
      </dgm:t>
    </dgm:pt>
    <dgm:pt modelId="{62899DA5-1FD0-4681-89C0-0667DF3F27F5}" type="parTrans" cxnId="{F200CFD5-83B8-4677-8640-E6A8A23F5F37}">
      <dgm:prSet/>
      <dgm:spPr/>
      <dgm:t>
        <a:bodyPr/>
        <a:lstStyle/>
        <a:p>
          <a:endParaRPr lang="en-US"/>
        </a:p>
      </dgm:t>
    </dgm:pt>
    <dgm:pt modelId="{E1D0CD7E-3932-48DC-B4E3-EB85398C8900}" type="sibTrans" cxnId="{F200CFD5-83B8-4677-8640-E6A8A23F5F37}">
      <dgm:prSet/>
      <dgm:spPr/>
      <dgm:t>
        <a:bodyPr/>
        <a:lstStyle/>
        <a:p>
          <a:endParaRPr lang="en-US"/>
        </a:p>
      </dgm:t>
    </dgm:pt>
    <dgm:pt modelId="{47168BAA-7D05-4987-A359-7C3C8821FB38}">
      <dgm:prSet custT="1"/>
      <dgm:spPr/>
      <dgm:t>
        <a:bodyPr/>
        <a:lstStyle/>
        <a:p>
          <a:pPr>
            <a:lnSpc>
              <a:spcPct val="100000"/>
            </a:lnSpc>
          </a:pPr>
          <a:r>
            <a:rPr lang="en-US" sz="1200" b="1" i="0" dirty="0"/>
            <a:t>R-squared</a:t>
          </a:r>
          <a:r>
            <a:rPr lang="en-US" sz="1200" b="0" i="0" dirty="0"/>
            <a:t>: In this case, the R-squared value is 0.0114, which suggests that only around 1.14% of the variability in the target variable can be explained by the linear regression model using the interest rate feature. A higher R-squared value closer to 1 indicates a better fit of the model to the data.</a:t>
          </a:r>
          <a:endParaRPr lang="en-US" sz="1200" dirty="0"/>
        </a:p>
      </dgm:t>
    </dgm:pt>
    <dgm:pt modelId="{E3CC42CA-F2EB-4D94-961E-302C87B048D7}" type="parTrans" cxnId="{120642DA-C0A3-4604-B40D-10DAB183E28A}">
      <dgm:prSet/>
      <dgm:spPr/>
      <dgm:t>
        <a:bodyPr/>
        <a:lstStyle/>
        <a:p>
          <a:endParaRPr lang="en-US"/>
        </a:p>
      </dgm:t>
    </dgm:pt>
    <dgm:pt modelId="{A1D1A505-CA14-42DE-BE97-F436172FB2F4}" type="sibTrans" cxnId="{120642DA-C0A3-4604-B40D-10DAB183E28A}">
      <dgm:prSet/>
      <dgm:spPr/>
      <dgm:t>
        <a:bodyPr/>
        <a:lstStyle/>
        <a:p>
          <a:endParaRPr lang="en-US"/>
        </a:p>
      </dgm:t>
    </dgm:pt>
    <dgm:pt modelId="{D81AF9AC-4806-4015-9C7A-50946D909DCC}" type="pres">
      <dgm:prSet presAssocID="{5D9B8CCE-F69E-4228-93BA-C05D7783DC7C}" presName="root" presStyleCnt="0">
        <dgm:presLayoutVars>
          <dgm:dir/>
          <dgm:resizeHandles val="exact"/>
        </dgm:presLayoutVars>
      </dgm:prSet>
      <dgm:spPr/>
    </dgm:pt>
    <dgm:pt modelId="{BE6BA1C6-03A6-45BB-B73A-10C22C477C44}" type="pres">
      <dgm:prSet presAssocID="{37D007EB-A363-4687-905A-468B872DDDF1}" presName="compNode" presStyleCnt="0"/>
      <dgm:spPr/>
    </dgm:pt>
    <dgm:pt modelId="{84EAF8C9-3928-4107-9090-DD487A41E6CF}" type="pres">
      <dgm:prSet presAssocID="{37D007EB-A363-4687-905A-468B872DDD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561B5EF7-9501-4D77-83D0-9523525B6F38}" type="pres">
      <dgm:prSet presAssocID="{37D007EB-A363-4687-905A-468B872DDDF1}" presName="spaceRect" presStyleCnt="0"/>
      <dgm:spPr/>
    </dgm:pt>
    <dgm:pt modelId="{BBC6F5B9-9FDB-4F25-8065-B76F03EDA278}" type="pres">
      <dgm:prSet presAssocID="{37D007EB-A363-4687-905A-468B872DDDF1}" presName="textRect" presStyleLbl="revTx" presStyleIdx="0" presStyleCnt="3">
        <dgm:presLayoutVars>
          <dgm:chMax val="1"/>
          <dgm:chPref val="1"/>
        </dgm:presLayoutVars>
      </dgm:prSet>
      <dgm:spPr/>
    </dgm:pt>
    <dgm:pt modelId="{2D775170-0F74-467E-B02B-7C7D5C8D901C}" type="pres">
      <dgm:prSet presAssocID="{DF1DD900-893B-46EB-822E-81DC5044EC5B}" presName="sibTrans" presStyleCnt="0"/>
      <dgm:spPr/>
    </dgm:pt>
    <dgm:pt modelId="{10022E0F-5C3A-44CE-8F8E-73A4DF65C5BD}" type="pres">
      <dgm:prSet presAssocID="{FDCEFB60-9777-4009-915D-CE1E05F23917}" presName="compNode" presStyleCnt="0"/>
      <dgm:spPr/>
    </dgm:pt>
    <dgm:pt modelId="{D3F5407D-6231-4927-865A-4B4E8C5E4585}" type="pres">
      <dgm:prSet presAssocID="{FDCEFB60-9777-4009-915D-CE1E05F239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C4C47B7-1801-474C-96A9-23EB8DC78960}" type="pres">
      <dgm:prSet presAssocID="{FDCEFB60-9777-4009-915D-CE1E05F23917}" presName="spaceRect" presStyleCnt="0"/>
      <dgm:spPr/>
    </dgm:pt>
    <dgm:pt modelId="{498451E4-B673-41DC-AD74-BCFD46CDB650}" type="pres">
      <dgm:prSet presAssocID="{FDCEFB60-9777-4009-915D-CE1E05F23917}" presName="textRect" presStyleLbl="revTx" presStyleIdx="1" presStyleCnt="3">
        <dgm:presLayoutVars>
          <dgm:chMax val="1"/>
          <dgm:chPref val="1"/>
        </dgm:presLayoutVars>
      </dgm:prSet>
      <dgm:spPr/>
    </dgm:pt>
    <dgm:pt modelId="{358117D8-B0A8-490C-AC76-148F983ECF82}" type="pres">
      <dgm:prSet presAssocID="{E1D0CD7E-3932-48DC-B4E3-EB85398C8900}" presName="sibTrans" presStyleCnt="0"/>
      <dgm:spPr/>
    </dgm:pt>
    <dgm:pt modelId="{79C03D21-16FD-461B-B771-3E7D332A48CB}" type="pres">
      <dgm:prSet presAssocID="{47168BAA-7D05-4987-A359-7C3C8821FB38}" presName="compNode" presStyleCnt="0"/>
      <dgm:spPr/>
    </dgm:pt>
    <dgm:pt modelId="{2AF7A6BC-094C-44CA-8596-9A1A4B5C2C61}" type="pres">
      <dgm:prSet presAssocID="{47168BAA-7D05-4987-A359-7C3C8821FB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E0BD10-2FD5-4245-A605-4CA4DA3B7F9D}" type="pres">
      <dgm:prSet presAssocID="{47168BAA-7D05-4987-A359-7C3C8821FB38}" presName="spaceRect" presStyleCnt="0"/>
      <dgm:spPr/>
    </dgm:pt>
    <dgm:pt modelId="{4C64B23F-3163-4B1F-B927-CCD95C530701}" type="pres">
      <dgm:prSet presAssocID="{47168BAA-7D05-4987-A359-7C3C8821FB38}" presName="textRect" presStyleLbl="revTx" presStyleIdx="2" presStyleCnt="3">
        <dgm:presLayoutVars>
          <dgm:chMax val="1"/>
          <dgm:chPref val="1"/>
        </dgm:presLayoutVars>
      </dgm:prSet>
      <dgm:spPr/>
    </dgm:pt>
  </dgm:ptLst>
  <dgm:cxnLst>
    <dgm:cxn modelId="{694F5B07-4B1D-1B4B-942C-358181A1D02C}" type="presOf" srcId="{FDCEFB60-9777-4009-915D-CE1E05F23917}" destId="{498451E4-B673-41DC-AD74-BCFD46CDB650}" srcOrd="0" destOrd="0" presId="urn:microsoft.com/office/officeart/2018/2/layout/IconLabelList"/>
    <dgm:cxn modelId="{A6812B32-0AF6-6C4A-94BD-7E896813B930}" type="presOf" srcId="{37D007EB-A363-4687-905A-468B872DDDF1}" destId="{BBC6F5B9-9FDB-4F25-8065-B76F03EDA278}" srcOrd="0" destOrd="0" presId="urn:microsoft.com/office/officeart/2018/2/layout/IconLabelList"/>
    <dgm:cxn modelId="{D1295532-3C6D-496D-9AE0-C99B83D479D0}" srcId="{5D9B8CCE-F69E-4228-93BA-C05D7783DC7C}" destId="{37D007EB-A363-4687-905A-468B872DDDF1}" srcOrd="0" destOrd="0" parTransId="{C9960AAA-FD47-4593-AB4F-380E12CD35FC}" sibTransId="{DF1DD900-893B-46EB-822E-81DC5044EC5B}"/>
    <dgm:cxn modelId="{F200CFD5-83B8-4677-8640-E6A8A23F5F37}" srcId="{5D9B8CCE-F69E-4228-93BA-C05D7783DC7C}" destId="{FDCEFB60-9777-4009-915D-CE1E05F23917}" srcOrd="1" destOrd="0" parTransId="{62899DA5-1FD0-4681-89C0-0667DF3F27F5}" sibTransId="{E1D0CD7E-3932-48DC-B4E3-EB85398C8900}"/>
    <dgm:cxn modelId="{120642DA-C0A3-4604-B40D-10DAB183E28A}" srcId="{5D9B8CCE-F69E-4228-93BA-C05D7783DC7C}" destId="{47168BAA-7D05-4987-A359-7C3C8821FB38}" srcOrd="2" destOrd="0" parTransId="{E3CC42CA-F2EB-4D94-961E-302C87B048D7}" sibTransId="{A1D1A505-CA14-42DE-BE97-F436172FB2F4}"/>
    <dgm:cxn modelId="{CDD357EB-A816-854A-A355-85E1DD13C419}" type="presOf" srcId="{5D9B8CCE-F69E-4228-93BA-C05D7783DC7C}" destId="{D81AF9AC-4806-4015-9C7A-50946D909DCC}" srcOrd="0" destOrd="0" presId="urn:microsoft.com/office/officeart/2018/2/layout/IconLabelList"/>
    <dgm:cxn modelId="{E3EDB2EE-4755-E747-8F5B-7B300B209F07}" type="presOf" srcId="{47168BAA-7D05-4987-A359-7C3C8821FB38}" destId="{4C64B23F-3163-4B1F-B927-CCD95C530701}" srcOrd="0" destOrd="0" presId="urn:microsoft.com/office/officeart/2018/2/layout/IconLabelList"/>
    <dgm:cxn modelId="{066C813A-C0D4-5048-B5D9-E7A45DDC5127}" type="presParOf" srcId="{D81AF9AC-4806-4015-9C7A-50946D909DCC}" destId="{BE6BA1C6-03A6-45BB-B73A-10C22C477C44}" srcOrd="0" destOrd="0" presId="urn:microsoft.com/office/officeart/2018/2/layout/IconLabelList"/>
    <dgm:cxn modelId="{86780FAE-7F40-3F4D-9C9D-B147078E42E3}" type="presParOf" srcId="{BE6BA1C6-03A6-45BB-B73A-10C22C477C44}" destId="{84EAF8C9-3928-4107-9090-DD487A41E6CF}" srcOrd="0" destOrd="0" presId="urn:microsoft.com/office/officeart/2018/2/layout/IconLabelList"/>
    <dgm:cxn modelId="{DBA00F9A-DC0A-8C43-AFEC-BC37F224496D}" type="presParOf" srcId="{BE6BA1C6-03A6-45BB-B73A-10C22C477C44}" destId="{561B5EF7-9501-4D77-83D0-9523525B6F38}" srcOrd="1" destOrd="0" presId="urn:microsoft.com/office/officeart/2018/2/layout/IconLabelList"/>
    <dgm:cxn modelId="{CE23C3E0-729E-4D4C-A587-2F0DAE4F0F8E}" type="presParOf" srcId="{BE6BA1C6-03A6-45BB-B73A-10C22C477C44}" destId="{BBC6F5B9-9FDB-4F25-8065-B76F03EDA278}" srcOrd="2" destOrd="0" presId="urn:microsoft.com/office/officeart/2018/2/layout/IconLabelList"/>
    <dgm:cxn modelId="{C64D1703-CC0F-7D42-883E-3E9C45ACF1FD}" type="presParOf" srcId="{D81AF9AC-4806-4015-9C7A-50946D909DCC}" destId="{2D775170-0F74-467E-B02B-7C7D5C8D901C}" srcOrd="1" destOrd="0" presId="urn:microsoft.com/office/officeart/2018/2/layout/IconLabelList"/>
    <dgm:cxn modelId="{FCFD6A97-3D5F-B948-9F7C-82FCF5A4BA72}" type="presParOf" srcId="{D81AF9AC-4806-4015-9C7A-50946D909DCC}" destId="{10022E0F-5C3A-44CE-8F8E-73A4DF65C5BD}" srcOrd="2" destOrd="0" presId="urn:microsoft.com/office/officeart/2018/2/layout/IconLabelList"/>
    <dgm:cxn modelId="{5F94D7FD-41CB-1B42-9BB6-AE3BEC000643}" type="presParOf" srcId="{10022E0F-5C3A-44CE-8F8E-73A4DF65C5BD}" destId="{D3F5407D-6231-4927-865A-4B4E8C5E4585}" srcOrd="0" destOrd="0" presId="urn:microsoft.com/office/officeart/2018/2/layout/IconLabelList"/>
    <dgm:cxn modelId="{D8AB0646-51D8-044D-A1AA-5E867ABC999B}" type="presParOf" srcId="{10022E0F-5C3A-44CE-8F8E-73A4DF65C5BD}" destId="{4C4C47B7-1801-474C-96A9-23EB8DC78960}" srcOrd="1" destOrd="0" presId="urn:microsoft.com/office/officeart/2018/2/layout/IconLabelList"/>
    <dgm:cxn modelId="{2847CC58-74A4-B946-A206-579AB3513229}" type="presParOf" srcId="{10022E0F-5C3A-44CE-8F8E-73A4DF65C5BD}" destId="{498451E4-B673-41DC-AD74-BCFD46CDB650}" srcOrd="2" destOrd="0" presId="urn:microsoft.com/office/officeart/2018/2/layout/IconLabelList"/>
    <dgm:cxn modelId="{274C55DF-5FDD-4846-BFFE-36C0DADFC366}" type="presParOf" srcId="{D81AF9AC-4806-4015-9C7A-50946D909DCC}" destId="{358117D8-B0A8-490C-AC76-148F983ECF82}" srcOrd="3" destOrd="0" presId="urn:microsoft.com/office/officeart/2018/2/layout/IconLabelList"/>
    <dgm:cxn modelId="{A1BABEA9-F95B-F148-A546-CC35E9817FBA}" type="presParOf" srcId="{D81AF9AC-4806-4015-9C7A-50946D909DCC}" destId="{79C03D21-16FD-461B-B771-3E7D332A48CB}" srcOrd="4" destOrd="0" presId="urn:microsoft.com/office/officeart/2018/2/layout/IconLabelList"/>
    <dgm:cxn modelId="{C3625975-2F73-FF4B-A415-3F3162F15732}" type="presParOf" srcId="{79C03D21-16FD-461B-B771-3E7D332A48CB}" destId="{2AF7A6BC-094C-44CA-8596-9A1A4B5C2C61}" srcOrd="0" destOrd="0" presId="urn:microsoft.com/office/officeart/2018/2/layout/IconLabelList"/>
    <dgm:cxn modelId="{013E4E1F-94AF-C449-AC7E-F2DC5845A0E9}" type="presParOf" srcId="{79C03D21-16FD-461B-B771-3E7D332A48CB}" destId="{3AE0BD10-2FD5-4245-A605-4CA4DA3B7F9D}" srcOrd="1" destOrd="0" presId="urn:microsoft.com/office/officeart/2018/2/layout/IconLabelList"/>
    <dgm:cxn modelId="{7D12485D-DBB8-7D4D-8B0D-76638AB249F9}" type="presParOf" srcId="{79C03D21-16FD-461B-B771-3E7D332A48CB}" destId="{4C64B23F-3163-4B1F-B927-CCD95C5307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9B8CCE-F69E-4228-93BA-C05D7783DC7C}"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37D007EB-A363-4687-905A-468B872DDDF1}">
      <dgm:prSet custT="1"/>
      <dgm:spPr/>
      <dgm:t>
        <a:bodyPr/>
        <a:lstStyle/>
        <a:p>
          <a:pPr>
            <a:lnSpc>
              <a:spcPct val="100000"/>
            </a:lnSpc>
          </a:pPr>
          <a:r>
            <a:rPr lang="en-US" sz="1400" b="1" i="0" dirty="0"/>
            <a:t>Mean Squared Error</a:t>
          </a:r>
          <a:r>
            <a:rPr lang="en-US" sz="1400" b="0" i="0" dirty="0"/>
            <a:t> (MSE): The MSE of 0.0485 indicates that, on average, the predicted values from the KNN model deviate from the actual values by approximately 0.0485. A lower MSE value indicates better performance.</a:t>
          </a:r>
          <a:endParaRPr lang="en-US" sz="1400" dirty="0"/>
        </a:p>
      </dgm:t>
    </dgm:pt>
    <dgm:pt modelId="{C9960AAA-FD47-4593-AB4F-380E12CD35FC}" type="parTrans" cxnId="{D1295532-3C6D-496D-9AE0-C99B83D479D0}">
      <dgm:prSet/>
      <dgm:spPr/>
      <dgm:t>
        <a:bodyPr/>
        <a:lstStyle/>
        <a:p>
          <a:endParaRPr lang="en-US"/>
        </a:p>
      </dgm:t>
    </dgm:pt>
    <dgm:pt modelId="{DF1DD900-893B-46EB-822E-81DC5044EC5B}" type="sibTrans" cxnId="{D1295532-3C6D-496D-9AE0-C99B83D479D0}">
      <dgm:prSet/>
      <dgm:spPr/>
      <dgm:t>
        <a:bodyPr/>
        <a:lstStyle/>
        <a:p>
          <a:endParaRPr lang="en-US"/>
        </a:p>
      </dgm:t>
    </dgm:pt>
    <dgm:pt modelId="{FDCEFB60-9777-4009-915D-CE1E05F23917}">
      <dgm:prSet custT="1"/>
      <dgm:spPr/>
      <dgm:t>
        <a:bodyPr/>
        <a:lstStyle/>
        <a:p>
          <a:pPr>
            <a:lnSpc>
              <a:spcPct val="100000"/>
            </a:lnSpc>
          </a:pPr>
          <a:r>
            <a:rPr lang="en-US" sz="1400" b="1" i="0" dirty="0"/>
            <a:t>Mean Absolute Error </a:t>
          </a:r>
          <a:r>
            <a:rPr lang="en-US" sz="1400" b="0" i="0" dirty="0"/>
            <a:t>(MAE): The MAE of 0.1551 suggests that, on average, the predicted values deviate from the actual values by approximately 0.1551. Similar to MSE, a lower MAE value indicates better performance.</a:t>
          </a:r>
          <a:endParaRPr lang="en-US" sz="1400" dirty="0"/>
        </a:p>
      </dgm:t>
    </dgm:pt>
    <dgm:pt modelId="{62899DA5-1FD0-4681-89C0-0667DF3F27F5}" type="parTrans" cxnId="{F200CFD5-83B8-4677-8640-E6A8A23F5F37}">
      <dgm:prSet/>
      <dgm:spPr/>
      <dgm:t>
        <a:bodyPr/>
        <a:lstStyle/>
        <a:p>
          <a:endParaRPr lang="en-US"/>
        </a:p>
      </dgm:t>
    </dgm:pt>
    <dgm:pt modelId="{E1D0CD7E-3932-48DC-B4E3-EB85398C8900}" type="sibTrans" cxnId="{F200CFD5-83B8-4677-8640-E6A8A23F5F37}">
      <dgm:prSet/>
      <dgm:spPr/>
      <dgm:t>
        <a:bodyPr/>
        <a:lstStyle/>
        <a:p>
          <a:endParaRPr lang="en-US"/>
        </a:p>
      </dgm:t>
    </dgm:pt>
    <dgm:pt modelId="{47168BAA-7D05-4987-A359-7C3C8821FB38}">
      <dgm:prSet custT="1"/>
      <dgm:spPr/>
      <dgm:t>
        <a:bodyPr/>
        <a:lstStyle/>
        <a:p>
          <a:pPr>
            <a:lnSpc>
              <a:spcPct val="100000"/>
            </a:lnSpc>
          </a:pPr>
          <a:r>
            <a:rPr lang="en-US" sz="1200" b="1" i="0" dirty="0"/>
            <a:t>R-squared</a:t>
          </a:r>
          <a:r>
            <a:rPr lang="en-US" sz="1200" b="0" i="0" dirty="0"/>
            <a:t>: The R-squared value of 0.0731 indicates that around 7.31% of the variability in the target variable can be explained by the KNN model using the selected features. A higher R-squared value closer to 1 indicates a better fit of the model to the data.</a:t>
          </a:r>
          <a:endParaRPr lang="en-US" sz="1200" dirty="0"/>
        </a:p>
      </dgm:t>
    </dgm:pt>
    <dgm:pt modelId="{E3CC42CA-F2EB-4D94-961E-302C87B048D7}" type="parTrans" cxnId="{120642DA-C0A3-4604-B40D-10DAB183E28A}">
      <dgm:prSet/>
      <dgm:spPr/>
      <dgm:t>
        <a:bodyPr/>
        <a:lstStyle/>
        <a:p>
          <a:endParaRPr lang="en-US"/>
        </a:p>
      </dgm:t>
    </dgm:pt>
    <dgm:pt modelId="{A1D1A505-CA14-42DE-BE97-F436172FB2F4}" type="sibTrans" cxnId="{120642DA-C0A3-4604-B40D-10DAB183E28A}">
      <dgm:prSet/>
      <dgm:spPr/>
      <dgm:t>
        <a:bodyPr/>
        <a:lstStyle/>
        <a:p>
          <a:endParaRPr lang="en-US"/>
        </a:p>
      </dgm:t>
    </dgm:pt>
    <dgm:pt modelId="{D81AF9AC-4806-4015-9C7A-50946D909DCC}" type="pres">
      <dgm:prSet presAssocID="{5D9B8CCE-F69E-4228-93BA-C05D7783DC7C}" presName="root" presStyleCnt="0">
        <dgm:presLayoutVars>
          <dgm:dir/>
          <dgm:resizeHandles val="exact"/>
        </dgm:presLayoutVars>
      </dgm:prSet>
      <dgm:spPr/>
    </dgm:pt>
    <dgm:pt modelId="{BE6BA1C6-03A6-45BB-B73A-10C22C477C44}" type="pres">
      <dgm:prSet presAssocID="{37D007EB-A363-4687-905A-468B872DDDF1}" presName="compNode" presStyleCnt="0"/>
      <dgm:spPr/>
    </dgm:pt>
    <dgm:pt modelId="{84EAF8C9-3928-4107-9090-DD487A41E6CF}" type="pres">
      <dgm:prSet presAssocID="{37D007EB-A363-4687-905A-468B872DDD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561B5EF7-9501-4D77-83D0-9523525B6F38}" type="pres">
      <dgm:prSet presAssocID="{37D007EB-A363-4687-905A-468B872DDDF1}" presName="spaceRect" presStyleCnt="0"/>
      <dgm:spPr/>
    </dgm:pt>
    <dgm:pt modelId="{BBC6F5B9-9FDB-4F25-8065-B76F03EDA278}" type="pres">
      <dgm:prSet presAssocID="{37D007EB-A363-4687-905A-468B872DDDF1}" presName="textRect" presStyleLbl="revTx" presStyleIdx="0" presStyleCnt="3">
        <dgm:presLayoutVars>
          <dgm:chMax val="1"/>
          <dgm:chPref val="1"/>
        </dgm:presLayoutVars>
      </dgm:prSet>
      <dgm:spPr/>
    </dgm:pt>
    <dgm:pt modelId="{2D775170-0F74-467E-B02B-7C7D5C8D901C}" type="pres">
      <dgm:prSet presAssocID="{DF1DD900-893B-46EB-822E-81DC5044EC5B}" presName="sibTrans" presStyleCnt="0"/>
      <dgm:spPr/>
    </dgm:pt>
    <dgm:pt modelId="{10022E0F-5C3A-44CE-8F8E-73A4DF65C5BD}" type="pres">
      <dgm:prSet presAssocID="{FDCEFB60-9777-4009-915D-CE1E05F23917}" presName="compNode" presStyleCnt="0"/>
      <dgm:spPr/>
    </dgm:pt>
    <dgm:pt modelId="{D3F5407D-6231-4927-865A-4B4E8C5E4585}" type="pres">
      <dgm:prSet presAssocID="{FDCEFB60-9777-4009-915D-CE1E05F239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C4C47B7-1801-474C-96A9-23EB8DC78960}" type="pres">
      <dgm:prSet presAssocID="{FDCEFB60-9777-4009-915D-CE1E05F23917}" presName="spaceRect" presStyleCnt="0"/>
      <dgm:spPr/>
    </dgm:pt>
    <dgm:pt modelId="{498451E4-B673-41DC-AD74-BCFD46CDB650}" type="pres">
      <dgm:prSet presAssocID="{FDCEFB60-9777-4009-915D-CE1E05F23917}" presName="textRect" presStyleLbl="revTx" presStyleIdx="1" presStyleCnt="3">
        <dgm:presLayoutVars>
          <dgm:chMax val="1"/>
          <dgm:chPref val="1"/>
        </dgm:presLayoutVars>
      </dgm:prSet>
      <dgm:spPr/>
    </dgm:pt>
    <dgm:pt modelId="{358117D8-B0A8-490C-AC76-148F983ECF82}" type="pres">
      <dgm:prSet presAssocID="{E1D0CD7E-3932-48DC-B4E3-EB85398C8900}" presName="sibTrans" presStyleCnt="0"/>
      <dgm:spPr/>
    </dgm:pt>
    <dgm:pt modelId="{79C03D21-16FD-461B-B771-3E7D332A48CB}" type="pres">
      <dgm:prSet presAssocID="{47168BAA-7D05-4987-A359-7C3C8821FB38}" presName="compNode" presStyleCnt="0"/>
      <dgm:spPr/>
    </dgm:pt>
    <dgm:pt modelId="{2AF7A6BC-094C-44CA-8596-9A1A4B5C2C61}" type="pres">
      <dgm:prSet presAssocID="{47168BAA-7D05-4987-A359-7C3C8821FB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E0BD10-2FD5-4245-A605-4CA4DA3B7F9D}" type="pres">
      <dgm:prSet presAssocID="{47168BAA-7D05-4987-A359-7C3C8821FB38}" presName="spaceRect" presStyleCnt="0"/>
      <dgm:spPr/>
    </dgm:pt>
    <dgm:pt modelId="{4C64B23F-3163-4B1F-B927-CCD95C530701}" type="pres">
      <dgm:prSet presAssocID="{47168BAA-7D05-4987-A359-7C3C8821FB38}" presName="textRect" presStyleLbl="revTx" presStyleIdx="2" presStyleCnt="3">
        <dgm:presLayoutVars>
          <dgm:chMax val="1"/>
          <dgm:chPref val="1"/>
        </dgm:presLayoutVars>
      </dgm:prSet>
      <dgm:spPr/>
    </dgm:pt>
  </dgm:ptLst>
  <dgm:cxnLst>
    <dgm:cxn modelId="{694F5B07-4B1D-1B4B-942C-358181A1D02C}" type="presOf" srcId="{FDCEFB60-9777-4009-915D-CE1E05F23917}" destId="{498451E4-B673-41DC-AD74-BCFD46CDB650}" srcOrd="0" destOrd="0" presId="urn:microsoft.com/office/officeart/2018/2/layout/IconLabelList"/>
    <dgm:cxn modelId="{A6812B32-0AF6-6C4A-94BD-7E896813B930}" type="presOf" srcId="{37D007EB-A363-4687-905A-468B872DDDF1}" destId="{BBC6F5B9-9FDB-4F25-8065-B76F03EDA278}" srcOrd="0" destOrd="0" presId="urn:microsoft.com/office/officeart/2018/2/layout/IconLabelList"/>
    <dgm:cxn modelId="{D1295532-3C6D-496D-9AE0-C99B83D479D0}" srcId="{5D9B8CCE-F69E-4228-93BA-C05D7783DC7C}" destId="{37D007EB-A363-4687-905A-468B872DDDF1}" srcOrd="0" destOrd="0" parTransId="{C9960AAA-FD47-4593-AB4F-380E12CD35FC}" sibTransId="{DF1DD900-893B-46EB-822E-81DC5044EC5B}"/>
    <dgm:cxn modelId="{F200CFD5-83B8-4677-8640-E6A8A23F5F37}" srcId="{5D9B8CCE-F69E-4228-93BA-C05D7783DC7C}" destId="{FDCEFB60-9777-4009-915D-CE1E05F23917}" srcOrd="1" destOrd="0" parTransId="{62899DA5-1FD0-4681-89C0-0667DF3F27F5}" sibTransId="{E1D0CD7E-3932-48DC-B4E3-EB85398C8900}"/>
    <dgm:cxn modelId="{120642DA-C0A3-4604-B40D-10DAB183E28A}" srcId="{5D9B8CCE-F69E-4228-93BA-C05D7783DC7C}" destId="{47168BAA-7D05-4987-A359-7C3C8821FB38}" srcOrd="2" destOrd="0" parTransId="{E3CC42CA-F2EB-4D94-961E-302C87B048D7}" sibTransId="{A1D1A505-CA14-42DE-BE97-F436172FB2F4}"/>
    <dgm:cxn modelId="{CDD357EB-A816-854A-A355-85E1DD13C419}" type="presOf" srcId="{5D9B8CCE-F69E-4228-93BA-C05D7783DC7C}" destId="{D81AF9AC-4806-4015-9C7A-50946D909DCC}" srcOrd="0" destOrd="0" presId="urn:microsoft.com/office/officeart/2018/2/layout/IconLabelList"/>
    <dgm:cxn modelId="{E3EDB2EE-4755-E747-8F5B-7B300B209F07}" type="presOf" srcId="{47168BAA-7D05-4987-A359-7C3C8821FB38}" destId="{4C64B23F-3163-4B1F-B927-CCD95C530701}" srcOrd="0" destOrd="0" presId="urn:microsoft.com/office/officeart/2018/2/layout/IconLabelList"/>
    <dgm:cxn modelId="{066C813A-C0D4-5048-B5D9-E7A45DDC5127}" type="presParOf" srcId="{D81AF9AC-4806-4015-9C7A-50946D909DCC}" destId="{BE6BA1C6-03A6-45BB-B73A-10C22C477C44}" srcOrd="0" destOrd="0" presId="urn:microsoft.com/office/officeart/2018/2/layout/IconLabelList"/>
    <dgm:cxn modelId="{86780FAE-7F40-3F4D-9C9D-B147078E42E3}" type="presParOf" srcId="{BE6BA1C6-03A6-45BB-B73A-10C22C477C44}" destId="{84EAF8C9-3928-4107-9090-DD487A41E6CF}" srcOrd="0" destOrd="0" presId="urn:microsoft.com/office/officeart/2018/2/layout/IconLabelList"/>
    <dgm:cxn modelId="{DBA00F9A-DC0A-8C43-AFEC-BC37F224496D}" type="presParOf" srcId="{BE6BA1C6-03A6-45BB-B73A-10C22C477C44}" destId="{561B5EF7-9501-4D77-83D0-9523525B6F38}" srcOrd="1" destOrd="0" presId="urn:microsoft.com/office/officeart/2018/2/layout/IconLabelList"/>
    <dgm:cxn modelId="{CE23C3E0-729E-4D4C-A587-2F0DAE4F0F8E}" type="presParOf" srcId="{BE6BA1C6-03A6-45BB-B73A-10C22C477C44}" destId="{BBC6F5B9-9FDB-4F25-8065-B76F03EDA278}" srcOrd="2" destOrd="0" presId="urn:microsoft.com/office/officeart/2018/2/layout/IconLabelList"/>
    <dgm:cxn modelId="{C64D1703-CC0F-7D42-883E-3E9C45ACF1FD}" type="presParOf" srcId="{D81AF9AC-4806-4015-9C7A-50946D909DCC}" destId="{2D775170-0F74-467E-B02B-7C7D5C8D901C}" srcOrd="1" destOrd="0" presId="urn:microsoft.com/office/officeart/2018/2/layout/IconLabelList"/>
    <dgm:cxn modelId="{FCFD6A97-3D5F-B948-9F7C-82FCF5A4BA72}" type="presParOf" srcId="{D81AF9AC-4806-4015-9C7A-50946D909DCC}" destId="{10022E0F-5C3A-44CE-8F8E-73A4DF65C5BD}" srcOrd="2" destOrd="0" presId="urn:microsoft.com/office/officeart/2018/2/layout/IconLabelList"/>
    <dgm:cxn modelId="{5F94D7FD-41CB-1B42-9BB6-AE3BEC000643}" type="presParOf" srcId="{10022E0F-5C3A-44CE-8F8E-73A4DF65C5BD}" destId="{D3F5407D-6231-4927-865A-4B4E8C5E4585}" srcOrd="0" destOrd="0" presId="urn:microsoft.com/office/officeart/2018/2/layout/IconLabelList"/>
    <dgm:cxn modelId="{D8AB0646-51D8-044D-A1AA-5E867ABC999B}" type="presParOf" srcId="{10022E0F-5C3A-44CE-8F8E-73A4DF65C5BD}" destId="{4C4C47B7-1801-474C-96A9-23EB8DC78960}" srcOrd="1" destOrd="0" presId="urn:microsoft.com/office/officeart/2018/2/layout/IconLabelList"/>
    <dgm:cxn modelId="{2847CC58-74A4-B946-A206-579AB3513229}" type="presParOf" srcId="{10022E0F-5C3A-44CE-8F8E-73A4DF65C5BD}" destId="{498451E4-B673-41DC-AD74-BCFD46CDB650}" srcOrd="2" destOrd="0" presId="urn:microsoft.com/office/officeart/2018/2/layout/IconLabelList"/>
    <dgm:cxn modelId="{274C55DF-5FDD-4846-BFFE-36C0DADFC366}" type="presParOf" srcId="{D81AF9AC-4806-4015-9C7A-50946D909DCC}" destId="{358117D8-B0A8-490C-AC76-148F983ECF82}" srcOrd="3" destOrd="0" presId="urn:microsoft.com/office/officeart/2018/2/layout/IconLabelList"/>
    <dgm:cxn modelId="{A1BABEA9-F95B-F148-A546-CC35E9817FBA}" type="presParOf" srcId="{D81AF9AC-4806-4015-9C7A-50946D909DCC}" destId="{79C03D21-16FD-461B-B771-3E7D332A48CB}" srcOrd="4" destOrd="0" presId="urn:microsoft.com/office/officeart/2018/2/layout/IconLabelList"/>
    <dgm:cxn modelId="{C3625975-2F73-FF4B-A415-3F3162F15732}" type="presParOf" srcId="{79C03D21-16FD-461B-B771-3E7D332A48CB}" destId="{2AF7A6BC-094C-44CA-8596-9A1A4B5C2C61}" srcOrd="0" destOrd="0" presId="urn:microsoft.com/office/officeart/2018/2/layout/IconLabelList"/>
    <dgm:cxn modelId="{013E4E1F-94AF-C449-AC7E-F2DC5845A0E9}" type="presParOf" srcId="{79C03D21-16FD-461B-B771-3E7D332A48CB}" destId="{3AE0BD10-2FD5-4245-A605-4CA4DA3B7F9D}" srcOrd="1" destOrd="0" presId="urn:microsoft.com/office/officeart/2018/2/layout/IconLabelList"/>
    <dgm:cxn modelId="{7D12485D-DBB8-7D4D-8B0D-76638AB249F9}" type="presParOf" srcId="{79C03D21-16FD-461B-B771-3E7D332A48CB}" destId="{4C64B23F-3163-4B1F-B927-CCD95C5307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9B8CCE-F69E-4228-93BA-C05D7783DC7C}"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37D007EB-A363-4687-905A-468B872DDDF1}">
      <dgm:prSet custT="1"/>
      <dgm:spPr/>
      <dgm:t>
        <a:bodyPr/>
        <a:lstStyle/>
        <a:p>
          <a:pPr>
            <a:lnSpc>
              <a:spcPct val="100000"/>
            </a:lnSpc>
          </a:pPr>
          <a:r>
            <a:rPr lang="en-US" sz="1400" b="1" i="0" dirty="0"/>
            <a:t>Mean Squared Error</a:t>
          </a:r>
          <a:r>
            <a:rPr lang="en-US" sz="1400" b="0" i="0" dirty="0"/>
            <a:t> (MSE): It measures the average squared difference between the predicted and actual values. In this case, the MSE is 0.0497, indicating that, on average, the predicted values deviate from the actual values by this amount squared. </a:t>
          </a:r>
          <a:endParaRPr lang="en-US" sz="1400" dirty="0"/>
        </a:p>
      </dgm:t>
    </dgm:pt>
    <dgm:pt modelId="{C9960AAA-FD47-4593-AB4F-380E12CD35FC}" type="parTrans" cxnId="{D1295532-3C6D-496D-9AE0-C99B83D479D0}">
      <dgm:prSet/>
      <dgm:spPr/>
      <dgm:t>
        <a:bodyPr/>
        <a:lstStyle/>
        <a:p>
          <a:endParaRPr lang="en-US"/>
        </a:p>
      </dgm:t>
    </dgm:pt>
    <dgm:pt modelId="{DF1DD900-893B-46EB-822E-81DC5044EC5B}" type="sibTrans" cxnId="{D1295532-3C6D-496D-9AE0-C99B83D479D0}">
      <dgm:prSet/>
      <dgm:spPr/>
      <dgm:t>
        <a:bodyPr/>
        <a:lstStyle/>
        <a:p>
          <a:endParaRPr lang="en-US"/>
        </a:p>
      </dgm:t>
    </dgm:pt>
    <dgm:pt modelId="{47168BAA-7D05-4987-A359-7C3C8821FB38}">
      <dgm:prSet custT="1"/>
      <dgm:spPr/>
      <dgm:t>
        <a:bodyPr/>
        <a:lstStyle/>
        <a:p>
          <a:pPr>
            <a:lnSpc>
              <a:spcPct val="100000"/>
            </a:lnSpc>
          </a:pPr>
          <a:r>
            <a:rPr lang="en-US" sz="1200" b="1" i="0" dirty="0"/>
            <a:t>R-squared</a:t>
          </a:r>
          <a:r>
            <a:rPr lang="en-US" sz="1200" b="0" i="0" dirty="0"/>
            <a:t> It represents the proportion of the variance in the target variable (percentage_laid_off) that can be explained by the independent variable (interestRate) in the model. The R-squared value of 0.0487 suggests that only a small portion of the variance in the percentage of layoffs can be explained by the interest rate.</a:t>
          </a:r>
          <a:endParaRPr lang="en-US" sz="1200" dirty="0"/>
        </a:p>
      </dgm:t>
    </dgm:pt>
    <dgm:pt modelId="{E3CC42CA-F2EB-4D94-961E-302C87B048D7}" type="parTrans" cxnId="{120642DA-C0A3-4604-B40D-10DAB183E28A}">
      <dgm:prSet/>
      <dgm:spPr/>
      <dgm:t>
        <a:bodyPr/>
        <a:lstStyle/>
        <a:p>
          <a:endParaRPr lang="en-US"/>
        </a:p>
      </dgm:t>
    </dgm:pt>
    <dgm:pt modelId="{A1D1A505-CA14-42DE-BE97-F436172FB2F4}" type="sibTrans" cxnId="{120642DA-C0A3-4604-B40D-10DAB183E28A}">
      <dgm:prSet/>
      <dgm:spPr/>
      <dgm:t>
        <a:bodyPr/>
        <a:lstStyle/>
        <a:p>
          <a:endParaRPr lang="en-US"/>
        </a:p>
      </dgm:t>
    </dgm:pt>
    <dgm:pt modelId="{FDCEFB60-9777-4009-915D-CE1E05F23917}">
      <dgm:prSet custT="1"/>
      <dgm:spPr/>
      <dgm:t>
        <a:bodyPr/>
        <a:lstStyle/>
        <a:p>
          <a:pPr>
            <a:lnSpc>
              <a:spcPct val="100000"/>
            </a:lnSpc>
          </a:pPr>
          <a:r>
            <a:rPr lang="en-US" sz="1400" b="1" i="0" dirty="0"/>
            <a:t>Mean Absolute Error </a:t>
          </a:r>
          <a:r>
            <a:rPr lang="en-US" sz="1400" b="0" i="0" dirty="0"/>
            <a:t>(MAE): It measures the average absolute difference between the predicted and actual values. Here, the MAE is 0.1504, indicating that, on average, the predicted values deviate from the actual values by this amount. </a:t>
          </a:r>
          <a:endParaRPr lang="en-US" sz="1400" dirty="0"/>
        </a:p>
      </dgm:t>
    </dgm:pt>
    <dgm:pt modelId="{E1D0CD7E-3932-48DC-B4E3-EB85398C8900}" type="sibTrans" cxnId="{F200CFD5-83B8-4677-8640-E6A8A23F5F37}">
      <dgm:prSet/>
      <dgm:spPr/>
      <dgm:t>
        <a:bodyPr/>
        <a:lstStyle/>
        <a:p>
          <a:endParaRPr lang="en-US"/>
        </a:p>
      </dgm:t>
    </dgm:pt>
    <dgm:pt modelId="{62899DA5-1FD0-4681-89C0-0667DF3F27F5}" type="parTrans" cxnId="{F200CFD5-83B8-4677-8640-E6A8A23F5F37}">
      <dgm:prSet/>
      <dgm:spPr/>
      <dgm:t>
        <a:bodyPr/>
        <a:lstStyle/>
        <a:p>
          <a:endParaRPr lang="en-US"/>
        </a:p>
      </dgm:t>
    </dgm:pt>
    <dgm:pt modelId="{D81AF9AC-4806-4015-9C7A-50946D909DCC}" type="pres">
      <dgm:prSet presAssocID="{5D9B8CCE-F69E-4228-93BA-C05D7783DC7C}" presName="root" presStyleCnt="0">
        <dgm:presLayoutVars>
          <dgm:dir/>
          <dgm:resizeHandles val="exact"/>
        </dgm:presLayoutVars>
      </dgm:prSet>
      <dgm:spPr/>
    </dgm:pt>
    <dgm:pt modelId="{BE6BA1C6-03A6-45BB-B73A-10C22C477C44}" type="pres">
      <dgm:prSet presAssocID="{37D007EB-A363-4687-905A-468B872DDDF1}" presName="compNode" presStyleCnt="0"/>
      <dgm:spPr/>
    </dgm:pt>
    <dgm:pt modelId="{84EAF8C9-3928-4107-9090-DD487A41E6CF}" type="pres">
      <dgm:prSet presAssocID="{37D007EB-A363-4687-905A-468B872DDD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561B5EF7-9501-4D77-83D0-9523525B6F38}" type="pres">
      <dgm:prSet presAssocID="{37D007EB-A363-4687-905A-468B872DDDF1}" presName="spaceRect" presStyleCnt="0"/>
      <dgm:spPr/>
    </dgm:pt>
    <dgm:pt modelId="{BBC6F5B9-9FDB-4F25-8065-B76F03EDA278}" type="pres">
      <dgm:prSet presAssocID="{37D007EB-A363-4687-905A-468B872DDDF1}" presName="textRect" presStyleLbl="revTx" presStyleIdx="0" presStyleCnt="3">
        <dgm:presLayoutVars>
          <dgm:chMax val="1"/>
          <dgm:chPref val="1"/>
        </dgm:presLayoutVars>
      </dgm:prSet>
      <dgm:spPr/>
    </dgm:pt>
    <dgm:pt modelId="{2D775170-0F74-467E-B02B-7C7D5C8D901C}" type="pres">
      <dgm:prSet presAssocID="{DF1DD900-893B-46EB-822E-81DC5044EC5B}" presName="sibTrans" presStyleCnt="0"/>
      <dgm:spPr/>
    </dgm:pt>
    <dgm:pt modelId="{10022E0F-5C3A-44CE-8F8E-73A4DF65C5BD}" type="pres">
      <dgm:prSet presAssocID="{FDCEFB60-9777-4009-915D-CE1E05F23917}" presName="compNode" presStyleCnt="0"/>
      <dgm:spPr/>
    </dgm:pt>
    <dgm:pt modelId="{D3F5407D-6231-4927-865A-4B4E8C5E4585}" type="pres">
      <dgm:prSet presAssocID="{FDCEFB60-9777-4009-915D-CE1E05F239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C4C47B7-1801-474C-96A9-23EB8DC78960}" type="pres">
      <dgm:prSet presAssocID="{FDCEFB60-9777-4009-915D-CE1E05F23917}" presName="spaceRect" presStyleCnt="0"/>
      <dgm:spPr/>
    </dgm:pt>
    <dgm:pt modelId="{498451E4-B673-41DC-AD74-BCFD46CDB650}" type="pres">
      <dgm:prSet presAssocID="{FDCEFB60-9777-4009-915D-CE1E05F23917}" presName="textRect" presStyleLbl="revTx" presStyleIdx="1" presStyleCnt="3">
        <dgm:presLayoutVars>
          <dgm:chMax val="1"/>
          <dgm:chPref val="1"/>
        </dgm:presLayoutVars>
      </dgm:prSet>
      <dgm:spPr/>
    </dgm:pt>
    <dgm:pt modelId="{358117D8-B0A8-490C-AC76-148F983ECF82}" type="pres">
      <dgm:prSet presAssocID="{E1D0CD7E-3932-48DC-B4E3-EB85398C8900}" presName="sibTrans" presStyleCnt="0"/>
      <dgm:spPr/>
    </dgm:pt>
    <dgm:pt modelId="{79C03D21-16FD-461B-B771-3E7D332A48CB}" type="pres">
      <dgm:prSet presAssocID="{47168BAA-7D05-4987-A359-7C3C8821FB38}" presName="compNode" presStyleCnt="0"/>
      <dgm:spPr/>
    </dgm:pt>
    <dgm:pt modelId="{2AF7A6BC-094C-44CA-8596-9A1A4B5C2C61}" type="pres">
      <dgm:prSet presAssocID="{47168BAA-7D05-4987-A359-7C3C8821FB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E0BD10-2FD5-4245-A605-4CA4DA3B7F9D}" type="pres">
      <dgm:prSet presAssocID="{47168BAA-7D05-4987-A359-7C3C8821FB38}" presName="spaceRect" presStyleCnt="0"/>
      <dgm:spPr/>
    </dgm:pt>
    <dgm:pt modelId="{4C64B23F-3163-4B1F-B927-CCD95C530701}" type="pres">
      <dgm:prSet presAssocID="{47168BAA-7D05-4987-A359-7C3C8821FB38}" presName="textRect" presStyleLbl="revTx" presStyleIdx="2" presStyleCnt="3">
        <dgm:presLayoutVars>
          <dgm:chMax val="1"/>
          <dgm:chPref val="1"/>
        </dgm:presLayoutVars>
      </dgm:prSet>
      <dgm:spPr/>
    </dgm:pt>
  </dgm:ptLst>
  <dgm:cxnLst>
    <dgm:cxn modelId="{694F5B07-4B1D-1B4B-942C-358181A1D02C}" type="presOf" srcId="{FDCEFB60-9777-4009-915D-CE1E05F23917}" destId="{498451E4-B673-41DC-AD74-BCFD46CDB650}" srcOrd="0" destOrd="0" presId="urn:microsoft.com/office/officeart/2018/2/layout/IconLabelList"/>
    <dgm:cxn modelId="{A6812B32-0AF6-6C4A-94BD-7E896813B930}" type="presOf" srcId="{37D007EB-A363-4687-905A-468B872DDDF1}" destId="{BBC6F5B9-9FDB-4F25-8065-B76F03EDA278}" srcOrd="0" destOrd="0" presId="urn:microsoft.com/office/officeart/2018/2/layout/IconLabelList"/>
    <dgm:cxn modelId="{D1295532-3C6D-496D-9AE0-C99B83D479D0}" srcId="{5D9B8CCE-F69E-4228-93BA-C05D7783DC7C}" destId="{37D007EB-A363-4687-905A-468B872DDDF1}" srcOrd="0" destOrd="0" parTransId="{C9960AAA-FD47-4593-AB4F-380E12CD35FC}" sibTransId="{DF1DD900-893B-46EB-822E-81DC5044EC5B}"/>
    <dgm:cxn modelId="{F200CFD5-83B8-4677-8640-E6A8A23F5F37}" srcId="{5D9B8CCE-F69E-4228-93BA-C05D7783DC7C}" destId="{FDCEFB60-9777-4009-915D-CE1E05F23917}" srcOrd="1" destOrd="0" parTransId="{62899DA5-1FD0-4681-89C0-0667DF3F27F5}" sibTransId="{E1D0CD7E-3932-48DC-B4E3-EB85398C8900}"/>
    <dgm:cxn modelId="{120642DA-C0A3-4604-B40D-10DAB183E28A}" srcId="{5D9B8CCE-F69E-4228-93BA-C05D7783DC7C}" destId="{47168BAA-7D05-4987-A359-7C3C8821FB38}" srcOrd="2" destOrd="0" parTransId="{E3CC42CA-F2EB-4D94-961E-302C87B048D7}" sibTransId="{A1D1A505-CA14-42DE-BE97-F436172FB2F4}"/>
    <dgm:cxn modelId="{CDD357EB-A816-854A-A355-85E1DD13C419}" type="presOf" srcId="{5D9B8CCE-F69E-4228-93BA-C05D7783DC7C}" destId="{D81AF9AC-4806-4015-9C7A-50946D909DCC}" srcOrd="0" destOrd="0" presId="urn:microsoft.com/office/officeart/2018/2/layout/IconLabelList"/>
    <dgm:cxn modelId="{E3EDB2EE-4755-E747-8F5B-7B300B209F07}" type="presOf" srcId="{47168BAA-7D05-4987-A359-7C3C8821FB38}" destId="{4C64B23F-3163-4B1F-B927-CCD95C530701}" srcOrd="0" destOrd="0" presId="urn:microsoft.com/office/officeart/2018/2/layout/IconLabelList"/>
    <dgm:cxn modelId="{066C813A-C0D4-5048-B5D9-E7A45DDC5127}" type="presParOf" srcId="{D81AF9AC-4806-4015-9C7A-50946D909DCC}" destId="{BE6BA1C6-03A6-45BB-B73A-10C22C477C44}" srcOrd="0" destOrd="0" presId="urn:microsoft.com/office/officeart/2018/2/layout/IconLabelList"/>
    <dgm:cxn modelId="{86780FAE-7F40-3F4D-9C9D-B147078E42E3}" type="presParOf" srcId="{BE6BA1C6-03A6-45BB-B73A-10C22C477C44}" destId="{84EAF8C9-3928-4107-9090-DD487A41E6CF}" srcOrd="0" destOrd="0" presId="urn:microsoft.com/office/officeart/2018/2/layout/IconLabelList"/>
    <dgm:cxn modelId="{DBA00F9A-DC0A-8C43-AFEC-BC37F224496D}" type="presParOf" srcId="{BE6BA1C6-03A6-45BB-B73A-10C22C477C44}" destId="{561B5EF7-9501-4D77-83D0-9523525B6F38}" srcOrd="1" destOrd="0" presId="urn:microsoft.com/office/officeart/2018/2/layout/IconLabelList"/>
    <dgm:cxn modelId="{CE23C3E0-729E-4D4C-A587-2F0DAE4F0F8E}" type="presParOf" srcId="{BE6BA1C6-03A6-45BB-B73A-10C22C477C44}" destId="{BBC6F5B9-9FDB-4F25-8065-B76F03EDA278}" srcOrd="2" destOrd="0" presId="urn:microsoft.com/office/officeart/2018/2/layout/IconLabelList"/>
    <dgm:cxn modelId="{C64D1703-CC0F-7D42-883E-3E9C45ACF1FD}" type="presParOf" srcId="{D81AF9AC-4806-4015-9C7A-50946D909DCC}" destId="{2D775170-0F74-467E-B02B-7C7D5C8D901C}" srcOrd="1" destOrd="0" presId="urn:microsoft.com/office/officeart/2018/2/layout/IconLabelList"/>
    <dgm:cxn modelId="{FCFD6A97-3D5F-B948-9F7C-82FCF5A4BA72}" type="presParOf" srcId="{D81AF9AC-4806-4015-9C7A-50946D909DCC}" destId="{10022E0F-5C3A-44CE-8F8E-73A4DF65C5BD}" srcOrd="2" destOrd="0" presId="urn:microsoft.com/office/officeart/2018/2/layout/IconLabelList"/>
    <dgm:cxn modelId="{5F94D7FD-41CB-1B42-9BB6-AE3BEC000643}" type="presParOf" srcId="{10022E0F-5C3A-44CE-8F8E-73A4DF65C5BD}" destId="{D3F5407D-6231-4927-865A-4B4E8C5E4585}" srcOrd="0" destOrd="0" presId="urn:microsoft.com/office/officeart/2018/2/layout/IconLabelList"/>
    <dgm:cxn modelId="{D8AB0646-51D8-044D-A1AA-5E867ABC999B}" type="presParOf" srcId="{10022E0F-5C3A-44CE-8F8E-73A4DF65C5BD}" destId="{4C4C47B7-1801-474C-96A9-23EB8DC78960}" srcOrd="1" destOrd="0" presId="urn:microsoft.com/office/officeart/2018/2/layout/IconLabelList"/>
    <dgm:cxn modelId="{2847CC58-74A4-B946-A206-579AB3513229}" type="presParOf" srcId="{10022E0F-5C3A-44CE-8F8E-73A4DF65C5BD}" destId="{498451E4-B673-41DC-AD74-BCFD46CDB650}" srcOrd="2" destOrd="0" presId="urn:microsoft.com/office/officeart/2018/2/layout/IconLabelList"/>
    <dgm:cxn modelId="{274C55DF-5FDD-4846-BFFE-36C0DADFC366}" type="presParOf" srcId="{D81AF9AC-4806-4015-9C7A-50946D909DCC}" destId="{358117D8-B0A8-490C-AC76-148F983ECF82}" srcOrd="3" destOrd="0" presId="urn:microsoft.com/office/officeart/2018/2/layout/IconLabelList"/>
    <dgm:cxn modelId="{A1BABEA9-F95B-F148-A546-CC35E9817FBA}" type="presParOf" srcId="{D81AF9AC-4806-4015-9C7A-50946D909DCC}" destId="{79C03D21-16FD-461B-B771-3E7D332A48CB}" srcOrd="4" destOrd="0" presId="urn:microsoft.com/office/officeart/2018/2/layout/IconLabelList"/>
    <dgm:cxn modelId="{C3625975-2F73-FF4B-A415-3F3162F15732}" type="presParOf" srcId="{79C03D21-16FD-461B-B771-3E7D332A48CB}" destId="{2AF7A6BC-094C-44CA-8596-9A1A4B5C2C61}" srcOrd="0" destOrd="0" presId="urn:microsoft.com/office/officeart/2018/2/layout/IconLabelList"/>
    <dgm:cxn modelId="{013E4E1F-94AF-C449-AC7E-F2DC5845A0E9}" type="presParOf" srcId="{79C03D21-16FD-461B-B771-3E7D332A48CB}" destId="{3AE0BD10-2FD5-4245-A605-4CA4DA3B7F9D}" srcOrd="1" destOrd="0" presId="urn:microsoft.com/office/officeart/2018/2/layout/IconLabelList"/>
    <dgm:cxn modelId="{7D12485D-DBB8-7D4D-8B0D-76638AB249F9}" type="presParOf" srcId="{79C03D21-16FD-461B-B771-3E7D332A48CB}" destId="{4C64B23F-3163-4B1F-B927-CCD95C5307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C525-927A-804D-A1D2-FC39BCFED3E4}">
      <dsp:nvSpPr>
        <dsp:cNvPr id="0" name=""/>
        <dsp:cNvSpPr/>
      </dsp:nvSpPr>
      <dsp:spPr>
        <a:xfrm>
          <a:off x="1453679" y="416"/>
          <a:ext cx="2486002" cy="12430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a:t>Overview :</a:t>
          </a:r>
        </a:p>
      </dsp:txBody>
      <dsp:txXfrm>
        <a:off x="1490085" y="36822"/>
        <a:ext cx="2413190" cy="1170189"/>
      </dsp:txXfrm>
    </dsp:sp>
    <dsp:sp modelId="{3B86AC0D-5BE2-C64A-A56D-4C1F86496AB9}">
      <dsp:nvSpPr>
        <dsp:cNvPr id="0" name=""/>
        <dsp:cNvSpPr/>
      </dsp:nvSpPr>
      <dsp:spPr>
        <a:xfrm>
          <a:off x="1702279" y="1243418"/>
          <a:ext cx="248600" cy="932250"/>
        </a:xfrm>
        <a:custGeom>
          <a:avLst/>
          <a:gdLst/>
          <a:ahLst/>
          <a:cxnLst/>
          <a:rect l="0" t="0" r="0" b="0"/>
          <a:pathLst>
            <a:path>
              <a:moveTo>
                <a:pt x="0" y="0"/>
              </a:moveTo>
              <a:lnTo>
                <a:pt x="0" y="932250"/>
              </a:lnTo>
              <a:lnTo>
                <a:pt x="248600" y="93225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CBA0D8-4A66-3C48-A775-E7E4390A7278}">
      <dsp:nvSpPr>
        <dsp:cNvPr id="0" name=""/>
        <dsp:cNvSpPr/>
      </dsp:nvSpPr>
      <dsp:spPr>
        <a:xfrm>
          <a:off x="1950879" y="1554168"/>
          <a:ext cx="1988801" cy="12430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The Recent News that META laid off employees in large number. Let’s see what caused that</a:t>
          </a:r>
          <a:endParaRPr lang="en-US" sz="1600" kern="1200" dirty="0"/>
        </a:p>
      </dsp:txBody>
      <dsp:txXfrm>
        <a:off x="1987285" y="1590574"/>
        <a:ext cx="1915989" cy="1170189"/>
      </dsp:txXfrm>
    </dsp:sp>
    <dsp:sp modelId="{846E8C9C-EF3A-464E-B5A0-22DDBC1AE516}">
      <dsp:nvSpPr>
        <dsp:cNvPr id="0" name=""/>
        <dsp:cNvSpPr/>
      </dsp:nvSpPr>
      <dsp:spPr>
        <a:xfrm>
          <a:off x="1702279" y="1243418"/>
          <a:ext cx="248600" cy="2486002"/>
        </a:xfrm>
        <a:custGeom>
          <a:avLst/>
          <a:gdLst/>
          <a:ahLst/>
          <a:cxnLst/>
          <a:rect l="0" t="0" r="0" b="0"/>
          <a:pathLst>
            <a:path>
              <a:moveTo>
                <a:pt x="0" y="0"/>
              </a:moveTo>
              <a:lnTo>
                <a:pt x="0" y="2486002"/>
              </a:lnTo>
              <a:lnTo>
                <a:pt x="248600" y="24860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36D68E-81A6-1E43-984D-9A3F9872FCA6}">
      <dsp:nvSpPr>
        <dsp:cNvPr id="0" name=""/>
        <dsp:cNvSpPr/>
      </dsp:nvSpPr>
      <dsp:spPr>
        <a:xfrm>
          <a:off x="1950879" y="3107919"/>
          <a:ext cx="1988801" cy="12430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The layoffs are suspected to be caused by the Federal Interest Rate.</a:t>
          </a:r>
          <a:endParaRPr lang="en-US" sz="1600" kern="1200" dirty="0"/>
        </a:p>
      </dsp:txBody>
      <dsp:txXfrm>
        <a:off x="1987285" y="3144325"/>
        <a:ext cx="1915989" cy="1170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4B236-E2E3-6845-821F-B15A9DCFB345}">
      <dsp:nvSpPr>
        <dsp:cNvPr id="0" name=""/>
        <dsp:cNvSpPr/>
      </dsp:nvSpPr>
      <dsp:spPr>
        <a:xfrm>
          <a:off x="0" y="137310"/>
          <a:ext cx="6367912"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Set contains 1731 rows and 9 columns</a:t>
          </a:r>
        </a:p>
      </dsp:txBody>
      <dsp:txXfrm>
        <a:off x="34906" y="172216"/>
        <a:ext cx="6298100" cy="645240"/>
      </dsp:txXfrm>
    </dsp:sp>
    <dsp:sp modelId="{AC83A49D-46EC-0540-812F-70AEFE3B11FA}">
      <dsp:nvSpPr>
        <dsp:cNvPr id="0" name=""/>
        <dsp:cNvSpPr/>
      </dsp:nvSpPr>
      <dsp:spPr>
        <a:xfrm>
          <a:off x="0" y="904203"/>
          <a:ext cx="6367912" cy="71505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data has few null values and some unwanted rows. They have been removed and has been filtered to the country United States</a:t>
          </a:r>
        </a:p>
      </dsp:txBody>
      <dsp:txXfrm>
        <a:off x="34906" y="939109"/>
        <a:ext cx="6298100" cy="645240"/>
      </dsp:txXfrm>
    </dsp:sp>
    <dsp:sp modelId="{1FEB68E2-C91F-7247-8DDE-69BF7990B3A4}">
      <dsp:nvSpPr>
        <dsp:cNvPr id="0" name=""/>
        <dsp:cNvSpPr/>
      </dsp:nvSpPr>
      <dsp:spPr>
        <a:xfrm>
          <a:off x="0" y="1671096"/>
          <a:ext cx="6367912" cy="71505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got characteristics such as </a:t>
          </a:r>
        </a:p>
      </dsp:txBody>
      <dsp:txXfrm>
        <a:off x="34906" y="1706002"/>
        <a:ext cx="6298100" cy="645240"/>
      </dsp:txXfrm>
    </dsp:sp>
    <dsp:sp modelId="{4C71488D-5FCA-D54F-ADD9-809C46E6FEE8}">
      <dsp:nvSpPr>
        <dsp:cNvPr id="0" name=""/>
        <dsp:cNvSpPr/>
      </dsp:nvSpPr>
      <dsp:spPr>
        <a:xfrm>
          <a:off x="0" y="2386149"/>
          <a:ext cx="6367912" cy="268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i="0" kern="1200"/>
            <a:t>Company</a:t>
          </a:r>
          <a:endParaRPr lang="en-US" sz="1400" kern="1200"/>
        </a:p>
        <a:p>
          <a:pPr marL="114300" lvl="1" indent="-114300" algn="l" defTabSz="622300">
            <a:lnSpc>
              <a:spcPct val="90000"/>
            </a:lnSpc>
            <a:spcBef>
              <a:spcPct val="0"/>
            </a:spcBef>
            <a:spcAft>
              <a:spcPct val="20000"/>
            </a:spcAft>
            <a:buChar char="•"/>
          </a:pPr>
          <a:r>
            <a:rPr lang="en-US" sz="1400" b="1" i="0" kern="1200"/>
            <a:t>Location</a:t>
          </a:r>
          <a:endParaRPr lang="en-US" sz="1400" kern="1200"/>
        </a:p>
        <a:p>
          <a:pPr marL="114300" lvl="1" indent="-114300" algn="l" defTabSz="622300">
            <a:lnSpc>
              <a:spcPct val="90000"/>
            </a:lnSpc>
            <a:spcBef>
              <a:spcPct val="0"/>
            </a:spcBef>
            <a:spcAft>
              <a:spcPct val="20000"/>
            </a:spcAft>
            <a:buChar char="•"/>
          </a:pPr>
          <a:r>
            <a:rPr lang="en-US" sz="1400" b="1" i="0" kern="1200"/>
            <a:t>Industry</a:t>
          </a:r>
          <a:endParaRPr lang="en-US" sz="1400" kern="1200"/>
        </a:p>
        <a:p>
          <a:pPr marL="114300" lvl="1" indent="-114300" algn="l" defTabSz="622300">
            <a:lnSpc>
              <a:spcPct val="90000"/>
            </a:lnSpc>
            <a:spcBef>
              <a:spcPct val="0"/>
            </a:spcBef>
            <a:spcAft>
              <a:spcPct val="20000"/>
            </a:spcAft>
            <a:buChar char="•"/>
          </a:pPr>
          <a:r>
            <a:rPr lang="en-US" sz="1400" b="1" i="0" kern="1200"/>
            <a:t>total_laid_off</a:t>
          </a:r>
          <a:endParaRPr lang="en-US" sz="1400" kern="1200"/>
        </a:p>
        <a:p>
          <a:pPr marL="114300" lvl="1" indent="-114300" algn="l" defTabSz="622300">
            <a:lnSpc>
              <a:spcPct val="90000"/>
            </a:lnSpc>
            <a:spcBef>
              <a:spcPct val="0"/>
            </a:spcBef>
            <a:spcAft>
              <a:spcPct val="20000"/>
            </a:spcAft>
            <a:buChar char="•"/>
          </a:pPr>
          <a:r>
            <a:rPr lang="en-US" sz="1400" b="1" i="0" kern="1200"/>
            <a:t>percentage_laid_off</a:t>
          </a:r>
          <a:endParaRPr lang="en-US" sz="1400" kern="1200"/>
        </a:p>
        <a:p>
          <a:pPr marL="114300" lvl="1" indent="-114300" algn="l" defTabSz="622300">
            <a:lnSpc>
              <a:spcPct val="90000"/>
            </a:lnSpc>
            <a:spcBef>
              <a:spcPct val="0"/>
            </a:spcBef>
            <a:spcAft>
              <a:spcPct val="20000"/>
            </a:spcAft>
            <a:buChar char="•"/>
          </a:pPr>
          <a:r>
            <a:rPr lang="en-US" sz="1400" b="1" i="0" kern="1200"/>
            <a:t>Date</a:t>
          </a:r>
          <a:endParaRPr lang="en-US" sz="1400" kern="1200"/>
        </a:p>
        <a:p>
          <a:pPr marL="114300" lvl="1" indent="-114300" algn="l" defTabSz="622300">
            <a:lnSpc>
              <a:spcPct val="90000"/>
            </a:lnSpc>
            <a:spcBef>
              <a:spcPct val="0"/>
            </a:spcBef>
            <a:spcAft>
              <a:spcPct val="20000"/>
            </a:spcAft>
            <a:buChar char="•"/>
          </a:pPr>
          <a:r>
            <a:rPr lang="en-US" sz="1400" b="1" i="0" kern="1200"/>
            <a:t>Stage</a:t>
          </a:r>
          <a:endParaRPr lang="en-US" sz="1400" kern="1200"/>
        </a:p>
        <a:p>
          <a:pPr marL="114300" lvl="1" indent="-114300" algn="l" defTabSz="622300">
            <a:lnSpc>
              <a:spcPct val="90000"/>
            </a:lnSpc>
            <a:spcBef>
              <a:spcPct val="0"/>
            </a:spcBef>
            <a:spcAft>
              <a:spcPct val="20000"/>
            </a:spcAft>
            <a:buChar char="•"/>
          </a:pPr>
          <a:r>
            <a:rPr lang="en-US" sz="1400" b="1" i="0" kern="1200"/>
            <a:t>Country</a:t>
          </a:r>
          <a:endParaRPr lang="en-US" sz="1400" kern="1200"/>
        </a:p>
        <a:p>
          <a:pPr marL="114300" lvl="1" indent="-114300" algn="l" defTabSz="622300">
            <a:lnSpc>
              <a:spcPct val="90000"/>
            </a:lnSpc>
            <a:spcBef>
              <a:spcPct val="0"/>
            </a:spcBef>
            <a:spcAft>
              <a:spcPct val="20000"/>
            </a:spcAft>
            <a:buChar char="•"/>
          </a:pPr>
          <a:r>
            <a:rPr lang="en-US" sz="1400" b="1" i="0" kern="1200"/>
            <a:t>funds_raised</a:t>
          </a:r>
          <a:endParaRPr lang="en-US" sz="1400" kern="1200"/>
        </a:p>
        <a:p>
          <a:pPr marL="114300" lvl="1" indent="-114300" algn="l" defTabSz="622300">
            <a:lnSpc>
              <a:spcPct val="90000"/>
            </a:lnSpc>
            <a:spcBef>
              <a:spcPct val="0"/>
            </a:spcBef>
            <a:spcAft>
              <a:spcPct val="20000"/>
            </a:spcAft>
            <a:buChar char="•"/>
          </a:pPr>
          <a:r>
            <a:rPr lang="en-US" sz="1400" b="1" i="0" kern="1200"/>
            <a:t>FedDate</a:t>
          </a:r>
          <a:endParaRPr lang="en-US" sz="1400" kern="1200"/>
        </a:p>
        <a:p>
          <a:pPr marL="114300" lvl="1" indent="-114300" algn="l" defTabSz="622300">
            <a:lnSpc>
              <a:spcPct val="90000"/>
            </a:lnSpc>
            <a:spcBef>
              <a:spcPct val="0"/>
            </a:spcBef>
            <a:spcAft>
              <a:spcPct val="20000"/>
            </a:spcAft>
            <a:buChar char="•"/>
          </a:pPr>
          <a:r>
            <a:rPr lang="en-US" sz="1400" b="1" i="0" kern="1200" dirty="0"/>
            <a:t>interestRate</a:t>
          </a:r>
          <a:endParaRPr lang="en-US" sz="1400" kern="1200" dirty="0"/>
        </a:p>
      </dsp:txBody>
      <dsp:txXfrm>
        <a:off x="0" y="2386149"/>
        <a:ext cx="6367912" cy="2682720"/>
      </dsp:txXfrm>
    </dsp:sp>
    <dsp:sp modelId="{69E41A77-6237-5B41-8625-72BB1953882B}">
      <dsp:nvSpPr>
        <dsp:cNvPr id="0" name=""/>
        <dsp:cNvSpPr/>
      </dsp:nvSpPr>
      <dsp:spPr>
        <a:xfrm>
          <a:off x="0" y="5068869"/>
          <a:ext cx="6367912" cy="7150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Source</a:t>
          </a:r>
        </a:p>
      </dsp:txBody>
      <dsp:txXfrm>
        <a:off x="34906" y="5103775"/>
        <a:ext cx="6298100" cy="645240"/>
      </dsp:txXfrm>
    </dsp:sp>
    <dsp:sp modelId="{68F54DF4-AFD8-444F-84C6-A7838ECB7544}">
      <dsp:nvSpPr>
        <dsp:cNvPr id="0" name=""/>
        <dsp:cNvSpPr/>
      </dsp:nvSpPr>
      <dsp:spPr>
        <a:xfrm>
          <a:off x="0" y="5783922"/>
          <a:ext cx="6367912"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DATASET 1 : </a:t>
          </a:r>
          <a:r>
            <a:rPr lang="en-US" sz="1400" u="sng" kern="1200"/>
            <a:t>https://www.kaggle.com/datasets/swaptr/layoffs-2022</a:t>
          </a:r>
        </a:p>
        <a:p>
          <a:pPr marL="114300" lvl="1" indent="-114300" algn="l" defTabSz="622300">
            <a:lnSpc>
              <a:spcPct val="90000"/>
            </a:lnSpc>
            <a:spcBef>
              <a:spcPct val="0"/>
            </a:spcBef>
            <a:spcAft>
              <a:spcPct val="20000"/>
            </a:spcAft>
            <a:buChar char="•"/>
          </a:pPr>
          <a:r>
            <a:rPr lang="en-US" sz="1400" kern="1200" dirty="0"/>
            <a:t>DATASET 2 : </a:t>
          </a:r>
          <a:r>
            <a:rPr lang="en-US" sz="1400" kern="1200" dirty="0">
              <a:hlinkClick xmlns:r="http://schemas.openxmlformats.org/officeDocument/2006/relationships" r:id="rId1"/>
            </a:rPr>
            <a:t>https://fred.stlouisfed.org/series/FEDFUNDS</a:t>
          </a:r>
          <a:endParaRPr lang="en-US" sz="1400" kern="1200" dirty="0"/>
        </a:p>
      </dsp:txBody>
      <dsp:txXfrm>
        <a:off x="0" y="5783922"/>
        <a:ext cx="6367912" cy="484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AF8C9-3928-4107-9090-DD487A41E6CF}">
      <dsp:nvSpPr>
        <dsp:cNvPr id="0" name=""/>
        <dsp:cNvSpPr/>
      </dsp:nvSpPr>
      <dsp:spPr>
        <a:xfrm>
          <a:off x="1212569" y="644436"/>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6F5B9-9FDB-4F25-8065-B76F03EDA278}">
      <dsp:nvSpPr>
        <dsp:cNvPr id="0" name=""/>
        <dsp:cNvSpPr/>
      </dsp:nvSpPr>
      <dsp:spPr>
        <a:xfrm>
          <a:off x="417971" y="2404143"/>
          <a:ext cx="2889450" cy="130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Mean Squared Error</a:t>
          </a:r>
          <a:r>
            <a:rPr lang="en-US" sz="1400" b="0" i="0" kern="1200" dirty="0"/>
            <a:t> (MSE): In this case, the MSE is 0.0517, which indicates that, on average, the predicted values deviate from the actual values by approximately 0.0517. </a:t>
          </a:r>
          <a:endParaRPr lang="en-US" sz="1400" kern="1200" dirty="0"/>
        </a:p>
      </dsp:txBody>
      <dsp:txXfrm>
        <a:off x="417971" y="2404143"/>
        <a:ext cx="2889450" cy="1302758"/>
      </dsp:txXfrm>
    </dsp:sp>
    <dsp:sp modelId="{D3F5407D-6231-4927-865A-4B4E8C5E4585}">
      <dsp:nvSpPr>
        <dsp:cNvPr id="0" name=""/>
        <dsp:cNvSpPr/>
      </dsp:nvSpPr>
      <dsp:spPr>
        <a:xfrm>
          <a:off x="4607673" y="644436"/>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8451E4-B673-41DC-AD74-BCFD46CDB650}">
      <dsp:nvSpPr>
        <dsp:cNvPr id="0" name=""/>
        <dsp:cNvSpPr/>
      </dsp:nvSpPr>
      <dsp:spPr>
        <a:xfrm>
          <a:off x="3813075" y="2404143"/>
          <a:ext cx="2889450" cy="130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Mean Absolute Error </a:t>
          </a:r>
          <a:r>
            <a:rPr lang="en-US" sz="1400" b="0" i="0" kern="1200" dirty="0"/>
            <a:t>(MAE): MAE is 0.1514, which means that, on average, the predicted values deviate from the actual values by approximately 0.1514.</a:t>
          </a:r>
          <a:endParaRPr lang="en-US" sz="1400" kern="1200" dirty="0"/>
        </a:p>
      </dsp:txBody>
      <dsp:txXfrm>
        <a:off x="3813075" y="2404143"/>
        <a:ext cx="2889450" cy="1302758"/>
      </dsp:txXfrm>
    </dsp:sp>
    <dsp:sp modelId="{2AF7A6BC-094C-44CA-8596-9A1A4B5C2C61}">
      <dsp:nvSpPr>
        <dsp:cNvPr id="0" name=""/>
        <dsp:cNvSpPr/>
      </dsp:nvSpPr>
      <dsp:spPr>
        <a:xfrm>
          <a:off x="8002777" y="644436"/>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4B23F-3163-4B1F-B927-CCD95C530701}">
      <dsp:nvSpPr>
        <dsp:cNvPr id="0" name=""/>
        <dsp:cNvSpPr/>
      </dsp:nvSpPr>
      <dsp:spPr>
        <a:xfrm>
          <a:off x="7208178" y="2404143"/>
          <a:ext cx="2889450" cy="130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i="0" kern="1200" dirty="0"/>
            <a:t>R-squared</a:t>
          </a:r>
          <a:r>
            <a:rPr lang="en-US" sz="1200" b="0" i="0" kern="1200" dirty="0"/>
            <a:t>: In this case, the R-squared value is 0.0114, which suggests that only around 1.14% of the variability in the target variable can be explained by the linear regression model using the interest rate feature. A higher R-squared value closer to 1 indicates a better fit of the model to the data.</a:t>
          </a:r>
          <a:endParaRPr lang="en-US" sz="1200" kern="1200" dirty="0"/>
        </a:p>
      </dsp:txBody>
      <dsp:txXfrm>
        <a:off x="7208178" y="2404143"/>
        <a:ext cx="2889450" cy="130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AF8C9-3928-4107-9090-DD487A41E6CF}">
      <dsp:nvSpPr>
        <dsp:cNvPr id="0" name=""/>
        <dsp:cNvSpPr/>
      </dsp:nvSpPr>
      <dsp:spPr>
        <a:xfrm>
          <a:off x="1212569" y="64306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6F5B9-9FDB-4F25-8065-B76F03EDA278}">
      <dsp:nvSpPr>
        <dsp:cNvPr id="0" name=""/>
        <dsp:cNvSpPr/>
      </dsp:nvSpPr>
      <dsp:spPr>
        <a:xfrm>
          <a:off x="417971" y="2403270"/>
          <a:ext cx="28894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Mean Squared Error</a:t>
          </a:r>
          <a:r>
            <a:rPr lang="en-US" sz="1400" b="0" i="0" kern="1200" dirty="0"/>
            <a:t> (MSE): The MSE of 0.0485 indicates that, on average, the predicted values from the KNN model deviate from the actual values by approximately 0.0485. A lower MSE value indicates better performance.</a:t>
          </a:r>
          <a:endParaRPr lang="en-US" sz="1400" kern="1200" dirty="0"/>
        </a:p>
      </dsp:txBody>
      <dsp:txXfrm>
        <a:off x="417971" y="2403270"/>
        <a:ext cx="2889450" cy="1305000"/>
      </dsp:txXfrm>
    </dsp:sp>
    <dsp:sp modelId="{D3F5407D-6231-4927-865A-4B4E8C5E4585}">
      <dsp:nvSpPr>
        <dsp:cNvPr id="0" name=""/>
        <dsp:cNvSpPr/>
      </dsp:nvSpPr>
      <dsp:spPr>
        <a:xfrm>
          <a:off x="4607673" y="64306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8451E4-B673-41DC-AD74-BCFD46CDB650}">
      <dsp:nvSpPr>
        <dsp:cNvPr id="0" name=""/>
        <dsp:cNvSpPr/>
      </dsp:nvSpPr>
      <dsp:spPr>
        <a:xfrm>
          <a:off x="3813075" y="2403270"/>
          <a:ext cx="28894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Mean Absolute Error </a:t>
          </a:r>
          <a:r>
            <a:rPr lang="en-US" sz="1400" b="0" i="0" kern="1200" dirty="0"/>
            <a:t>(MAE): The MAE of 0.1551 suggests that, on average, the predicted values deviate from the actual values by approximately 0.1551. Similar to MSE, a lower MAE value indicates better performance.</a:t>
          </a:r>
          <a:endParaRPr lang="en-US" sz="1400" kern="1200" dirty="0"/>
        </a:p>
      </dsp:txBody>
      <dsp:txXfrm>
        <a:off x="3813075" y="2403270"/>
        <a:ext cx="2889450" cy="1305000"/>
      </dsp:txXfrm>
    </dsp:sp>
    <dsp:sp modelId="{2AF7A6BC-094C-44CA-8596-9A1A4B5C2C61}">
      <dsp:nvSpPr>
        <dsp:cNvPr id="0" name=""/>
        <dsp:cNvSpPr/>
      </dsp:nvSpPr>
      <dsp:spPr>
        <a:xfrm>
          <a:off x="8002777" y="64306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4B23F-3163-4B1F-B927-CCD95C530701}">
      <dsp:nvSpPr>
        <dsp:cNvPr id="0" name=""/>
        <dsp:cNvSpPr/>
      </dsp:nvSpPr>
      <dsp:spPr>
        <a:xfrm>
          <a:off x="7208178" y="2403270"/>
          <a:ext cx="28894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i="0" kern="1200" dirty="0"/>
            <a:t>R-squared</a:t>
          </a:r>
          <a:r>
            <a:rPr lang="en-US" sz="1200" b="0" i="0" kern="1200" dirty="0"/>
            <a:t>: The R-squared value of 0.0731 indicates that around 7.31% of the variability in the target variable can be explained by the KNN model using the selected features. A higher R-squared value closer to 1 indicates a better fit of the model to the data.</a:t>
          </a:r>
          <a:endParaRPr lang="en-US" sz="1200" kern="1200" dirty="0"/>
        </a:p>
      </dsp:txBody>
      <dsp:txXfrm>
        <a:off x="7208178" y="2403270"/>
        <a:ext cx="2889450" cy="130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AF8C9-3928-4107-9090-DD487A41E6CF}">
      <dsp:nvSpPr>
        <dsp:cNvPr id="0" name=""/>
        <dsp:cNvSpPr/>
      </dsp:nvSpPr>
      <dsp:spPr>
        <a:xfrm>
          <a:off x="1212569" y="51080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6F5B9-9FDB-4F25-8065-B76F03EDA278}">
      <dsp:nvSpPr>
        <dsp:cNvPr id="0" name=""/>
        <dsp:cNvSpPr/>
      </dsp:nvSpPr>
      <dsp:spPr>
        <a:xfrm>
          <a:off x="417971" y="2310529"/>
          <a:ext cx="288945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Mean Squared Error</a:t>
          </a:r>
          <a:r>
            <a:rPr lang="en-US" sz="1400" b="0" i="0" kern="1200" dirty="0"/>
            <a:t> (MSE): It measures the average squared difference between the predicted and actual values. In this case, the MSE is 0.0497, indicating that, on average, the predicted values deviate from the actual values by this amount squared. </a:t>
          </a:r>
          <a:endParaRPr lang="en-US" sz="1400" kern="1200" dirty="0"/>
        </a:p>
      </dsp:txBody>
      <dsp:txXfrm>
        <a:off x="417971" y="2310529"/>
        <a:ext cx="2889450" cy="1530000"/>
      </dsp:txXfrm>
    </dsp:sp>
    <dsp:sp modelId="{D3F5407D-6231-4927-865A-4B4E8C5E4585}">
      <dsp:nvSpPr>
        <dsp:cNvPr id="0" name=""/>
        <dsp:cNvSpPr/>
      </dsp:nvSpPr>
      <dsp:spPr>
        <a:xfrm>
          <a:off x="4607673" y="51080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8451E4-B673-41DC-AD74-BCFD46CDB650}">
      <dsp:nvSpPr>
        <dsp:cNvPr id="0" name=""/>
        <dsp:cNvSpPr/>
      </dsp:nvSpPr>
      <dsp:spPr>
        <a:xfrm>
          <a:off x="3813075" y="2310529"/>
          <a:ext cx="288945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Mean Absolute Error </a:t>
          </a:r>
          <a:r>
            <a:rPr lang="en-US" sz="1400" b="0" i="0" kern="1200" dirty="0"/>
            <a:t>(MAE): It measures the average absolute difference between the predicted and actual values. Here, the MAE is 0.1504, indicating that, on average, the predicted values deviate from the actual values by this amount. </a:t>
          </a:r>
          <a:endParaRPr lang="en-US" sz="1400" kern="1200" dirty="0"/>
        </a:p>
      </dsp:txBody>
      <dsp:txXfrm>
        <a:off x="3813075" y="2310529"/>
        <a:ext cx="2889450" cy="1530000"/>
      </dsp:txXfrm>
    </dsp:sp>
    <dsp:sp modelId="{2AF7A6BC-094C-44CA-8596-9A1A4B5C2C61}">
      <dsp:nvSpPr>
        <dsp:cNvPr id="0" name=""/>
        <dsp:cNvSpPr/>
      </dsp:nvSpPr>
      <dsp:spPr>
        <a:xfrm>
          <a:off x="8002777" y="51080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4B23F-3163-4B1F-B927-CCD95C530701}">
      <dsp:nvSpPr>
        <dsp:cNvPr id="0" name=""/>
        <dsp:cNvSpPr/>
      </dsp:nvSpPr>
      <dsp:spPr>
        <a:xfrm>
          <a:off x="7208178" y="2310529"/>
          <a:ext cx="288945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i="0" kern="1200" dirty="0"/>
            <a:t>R-squared</a:t>
          </a:r>
          <a:r>
            <a:rPr lang="en-US" sz="1200" b="0" i="0" kern="1200" dirty="0"/>
            <a:t> It represents the proportion of the variance in the target variable (percentage_laid_off) that can be explained by the independent variable (interestRate) in the model. The R-squared value of 0.0487 suggests that only a small portion of the variance in the percentage of layoffs can be explained by the interest rate.</a:t>
          </a:r>
          <a:endParaRPr lang="en-US" sz="1200" kern="1200" dirty="0"/>
        </a:p>
      </dsp:txBody>
      <dsp:txXfrm>
        <a:off x="7208178" y="2310529"/>
        <a:ext cx="2889450" cy="153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CF63-E467-EF23-3CBE-F7F1FF208C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203628-EBBE-040A-9550-4C35A81E3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8C8FA6-DCB1-E182-601D-5A02AAC71A6E}"/>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5" name="Footer Placeholder 4">
            <a:extLst>
              <a:ext uri="{FF2B5EF4-FFF2-40B4-BE49-F238E27FC236}">
                <a16:creationId xmlns:a16="http://schemas.microsoft.com/office/drawing/2014/main" id="{466AF337-DC28-19DF-CEB1-309310A54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46F7E-9A3C-AC96-7027-0AE84C5B1EB1}"/>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3607749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5914-24DA-3A93-28A3-F81E59590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6BE54-1D01-C07F-81E6-DBF246D78C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36C56-5431-7976-10CA-E70572D35900}"/>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5" name="Footer Placeholder 4">
            <a:extLst>
              <a:ext uri="{FF2B5EF4-FFF2-40B4-BE49-F238E27FC236}">
                <a16:creationId xmlns:a16="http://schemas.microsoft.com/office/drawing/2014/main" id="{250F4552-32B4-3440-CC93-E6E799C7C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1A3D6-7369-E5EC-E415-33A578C32AC3}"/>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170525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2F0ED6-309F-B0F3-1538-2A345DC63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46C2A8-CD9A-5ABA-7247-7D67AEB0AD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8110B-EB44-22E8-6B24-C2FCC0B9F389}"/>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5" name="Footer Placeholder 4">
            <a:extLst>
              <a:ext uri="{FF2B5EF4-FFF2-40B4-BE49-F238E27FC236}">
                <a16:creationId xmlns:a16="http://schemas.microsoft.com/office/drawing/2014/main" id="{ADFB0959-16CB-DDA4-9D30-30041CC9A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04970-46C0-28FF-8654-8B680F273058}"/>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172991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7800-7BDE-9864-60B0-AE268AD3C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8A261E-2884-D7E9-8CC8-2EC5C65B8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7E356-919F-D572-8643-7254A15B89F0}"/>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5" name="Footer Placeholder 4">
            <a:extLst>
              <a:ext uri="{FF2B5EF4-FFF2-40B4-BE49-F238E27FC236}">
                <a16:creationId xmlns:a16="http://schemas.microsoft.com/office/drawing/2014/main" id="{6E823B75-25E7-0677-F28A-011F1931B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65B7E-4A55-CECF-A0B3-C24A9540CE7D}"/>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3341070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6E6-95EF-BFE0-82DA-FB42C9FC6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0C592-5331-2A6C-2B61-2B8F8CDB44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240ECF-0B9E-53FC-BF29-B84998E981FF}"/>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5" name="Footer Placeholder 4">
            <a:extLst>
              <a:ext uri="{FF2B5EF4-FFF2-40B4-BE49-F238E27FC236}">
                <a16:creationId xmlns:a16="http://schemas.microsoft.com/office/drawing/2014/main" id="{4BD23C28-365A-DFEB-9B46-A77A45350D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8530A-4587-FB73-D696-8F2A12A14F7D}"/>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2085838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0EDD-E963-CC11-F633-22EA74C4E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A81E6-43D5-3FA7-B803-05417BF8BE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22D40-91B9-018A-7FF9-C98FD9949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0AF8DF-FA55-9703-57B7-217CA8F03551}"/>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6" name="Footer Placeholder 5">
            <a:extLst>
              <a:ext uri="{FF2B5EF4-FFF2-40B4-BE49-F238E27FC236}">
                <a16:creationId xmlns:a16="http://schemas.microsoft.com/office/drawing/2014/main" id="{6624FCED-E34E-881D-019D-AE0EF0BBA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58A73-1D88-C59D-8333-02184B1A47F5}"/>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2637331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D774-F578-DD77-D916-A39A94E9AC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5A0023-D2DC-B225-59A6-2770AF6E5C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1F8EB0-2D61-5A55-1917-34C3ED7658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068AD-8898-491A-5714-4B66179D0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A515F9-FEF3-AA6A-A50D-9C9B23A277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4F851D-ED15-8CAA-73D5-4C5F43EE73CC}"/>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8" name="Footer Placeholder 7">
            <a:extLst>
              <a:ext uri="{FF2B5EF4-FFF2-40B4-BE49-F238E27FC236}">
                <a16:creationId xmlns:a16="http://schemas.microsoft.com/office/drawing/2014/main" id="{9FFC2FDB-7E1E-570C-8BED-6400AD776B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C5BB25-34C0-7402-3DC0-85B08F766A17}"/>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360914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8E9C-9C27-F4B6-0B6C-C9CEB4CC6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EEE20-9915-7FB4-F1FA-394982B51654}"/>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4" name="Footer Placeholder 3">
            <a:extLst>
              <a:ext uri="{FF2B5EF4-FFF2-40B4-BE49-F238E27FC236}">
                <a16:creationId xmlns:a16="http://schemas.microsoft.com/office/drawing/2014/main" id="{501A3639-252D-6EDA-3C8F-44D2AB75A9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B9B56-AA22-410C-D26C-AC24FEA759E5}"/>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64222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939A9-9455-CF85-387C-712B4C62BB97}"/>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3" name="Footer Placeholder 2">
            <a:extLst>
              <a:ext uri="{FF2B5EF4-FFF2-40B4-BE49-F238E27FC236}">
                <a16:creationId xmlns:a16="http://schemas.microsoft.com/office/drawing/2014/main" id="{4A61D1E0-B3D4-C483-BF89-B50C2E046A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31F3A2-55D3-DD7E-65CF-DC47110462B3}"/>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1088836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5C3B-0F4E-6EBE-493A-29E1B0340C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8023ED-77C8-2724-1A5D-890D2C547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08D920-537A-5DB6-35E3-201D517D4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3B91A-D9CD-9BD4-572C-0B41D56B9478}"/>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6" name="Footer Placeholder 5">
            <a:extLst>
              <a:ext uri="{FF2B5EF4-FFF2-40B4-BE49-F238E27FC236}">
                <a16:creationId xmlns:a16="http://schemas.microsoft.com/office/drawing/2014/main" id="{FC225694-1CB3-5EBF-E748-91285EE7E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331A2-D055-608E-C581-D2F6435D6749}"/>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146335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9BF9-6B03-7248-9D34-CB35D8BA1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304CBC-16C9-240E-AC5C-4DA30B7658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8C1E8B-2521-1491-180E-67C1A59032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1F9A-4670-E7CB-4B74-FAC842C38C8A}"/>
              </a:ext>
            </a:extLst>
          </p:cNvPr>
          <p:cNvSpPr>
            <a:spLocks noGrp="1"/>
          </p:cNvSpPr>
          <p:nvPr>
            <p:ph type="dt" sz="half" idx="10"/>
          </p:nvPr>
        </p:nvSpPr>
        <p:spPr/>
        <p:txBody>
          <a:bodyPr/>
          <a:lstStyle/>
          <a:p>
            <a:fld id="{4CF75029-FDDC-7744-84B3-DD196CF222E0}" type="datetimeFigureOut">
              <a:rPr lang="en-US" smtClean="0"/>
              <a:t>5/23/23</a:t>
            </a:fld>
            <a:endParaRPr lang="en-US"/>
          </a:p>
        </p:txBody>
      </p:sp>
      <p:sp>
        <p:nvSpPr>
          <p:cNvPr id="6" name="Footer Placeholder 5">
            <a:extLst>
              <a:ext uri="{FF2B5EF4-FFF2-40B4-BE49-F238E27FC236}">
                <a16:creationId xmlns:a16="http://schemas.microsoft.com/office/drawing/2014/main" id="{6E768293-70A6-CCFB-8CA0-CD9C766B0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6E389-C3C3-0E2E-50F5-43A01F4F518C}"/>
              </a:ext>
            </a:extLst>
          </p:cNvPr>
          <p:cNvSpPr>
            <a:spLocks noGrp="1"/>
          </p:cNvSpPr>
          <p:nvPr>
            <p:ph type="sldNum" sz="quarter" idx="12"/>
          </p:nvPr>
        </p:nvSpPr>
        <p:spPr/>
        <p:txBody>
          <a:bodyPr/>
          <a:lstStyle/>
          <a:p>
            <a:fld id="{AD7AEF7E-AE7C-0346-AE5F-2A450FED2497}" type="slidenum">
              <a:rPr lang="en-US" smtClean="0"/>
              <a:t>‹#›</a:t>
            </a:fld>
            <a:endParaRPr lang="en-US"/>
          </a:p>
        </p:txBody>
      </p:sp>
    </p:spTree>
    <p:extLst>
      <p:ext uri="{BB962C8B-B14F-4D97-AF65-F5344CB8AC3E}">
        <p14:creationId xmlns:p14="http://schemas.microsoft.com/office/powerpoint/2010/main" val="35368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53309B-B419-31A0-2CBC-4E466AC6D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5E8097-1B41-F293-8C0A-F8690B950F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83D028-3844-0E44-1B55-E635DE9FA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75029-FDDC-7744-84B3-DD196CF222E0}" type="datetimeFigureOut">
              <a:rPr lang="en-US" smtClean="0"/>
              <a:t>5/23/23</a:t>
            </a:fld>
            <a:endParaRPr lang="en-US"/>
          </a:p>
        </p:txBody>
      </p:sp>
      <p:sp>
        <p:nvSpPr>
          <p:cNvPr id="5" name="Footer Placeholder 4">
            <a:extLst>
              <a:ext uri="{FF2B5EF4-FFF2-40B4-BE49-F238E27FC236}">
                <a16:creationId xmlns:a16="http://schemas.microsoft.com/office/drawing/2014/main" id="{C41B2C47-5D50-3C3C-9BA6-C3A8E7129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C5CE38-4676-9B1B-BFEB-4CB2B8126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AEF7E-AE7C-0346-AE5F-2A450FED2497}" type="slidenum">
              <a:rPr lang="en-US" smtClean="0"/>
              <a:t>‹#›</a:t>
            </a:fld>
            <a:endParaRPr lang="en-US"/>
          </a:p>
        </p:txBody>
      </p:sp>
    </p:spTree>
    <p:extLst>
      <p:ext uri="{BB962C8B-B14F-4D97-AF65-F5344CB8AC3E}">
        <p14:creationId xmlns:p14="http://schemas.microsoft.com/office/powerpoint/2010/main" val="3989641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datacamp.com/community/tutorials/graph-visualization-python" TargetMode="External"/><Relationship Id="rId3" Type="http://schemas.openxmlformats.org/officeDocument/2006/relationships/hyperlink" Target="https://scikit-learn.org/stable/index.html" TargetMode="External"/><Relationship Id="rId7" Type="http://schemas.openxmlformats.org/officeDocument/2006/relationships/hyperlink" Target="https://www.dataquest.io/blog/understanding-regression-error-metrics/" TargetMode="Externa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hyperlink" Target="https://fred.stlouisfed.org/series/FEDFUNDS" TargetMode="External"/><Relationship Id="rId5" Type="http://schemas.openxmlformats.org/officeDocument/2006/relationships/hyperlink" Target="https://www.kaggle.com/datasets/swaptr/layoffs-2022" TargetMode="External"/><Relationship Id="rId4" Type="http://schemas.openxmlformats.org/officeDocument/2006/relationships/hyperlink" Target="https://www.kaggle.com/datasets/theakhilb/layoffs-data-2022"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a:extLst>
              <a:ext uri="{FF2B5EF4-FFF2-40B4-BE49-F238E27FC236}">
                <a16:creationId xmlns:a16="http://schemas.microsoft.com/office/drawing/2014/main" id="{6FCDB762-CD3D-52CA-70B4-A661AD1DC7A3}"/>
              </a:ext>
            </a:extLst>
          </p:cNvPr>
          <p:cNvPicPr>
            <a:picLocks noChangeAspect="1"/>
          </p:cNvPicPr>
          <p:nvPr/>
        </p:nvPicPr>
        <p:blipFill rotWithShape="1">
          <a:blip r:embed="rId2"/>
          <a:srcRect t="1320" r="9089" b="26758"/>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C1C1C6-CEC7-FAD4-37E9-3C5962B7AD52}"/>
              </a:ext>
            </a:extLst>
          </p:cNvPr>
          <p:cNvSpPr>
            <a:spLocks noGrp="1"/>
          </p:cNvSpPr>
          <p:nvPr>
            <p:ph type="ctrTitle"/>
          </p:nvPr>
        </p:nvSpPr>
        <p:spPr>
          <a:xfrm>
            <a:off x="477981" y="1122363"/>
            <a:ext cx="4023360" cy="3204134"/>
          </a:xfrm>
        </p:spPr>
        <p:txBody>
          <a:bodyPr anchor="b">
            <a:normAutofit/>
          </a:bodyPr>
          <a:lstStyle/>
          <a:p>
            <a:pPr algn="l"/>
            <a:r>
              <a:rPr lang="en-US" sz="4800">
                <a:ln w="22225">
                  <a:solidFill>
                    <a:schemeClr val="tx1"/>
                  </a:solidFill>
                  <a:miter lim="800000"/>
                </a:ln>
              </a:rPr>
              <a:t>Final Project - DATA 602</a:t>
            </a:r>
          </a:p>
        </p:txBody>
      </p:sp>
      <p:sp>
        <p:nvSpPr>
          <p:cNvPr id="3" name="Subtitle 2">
            <a:extLst>
              <a:ext uri="{FF2B5EF4-FFF2-40B4-BE49-F238E27FC236}">
                <a16:creationId xmlns:a16="http://schemas.microsoft.com/office/drawing/2014/main" id="{0AAE736B-2B27-953D-4773-C2EB7F5CC173}"/>
              </a:ext>
            </a:extLst>
          </p:cNvPr>
          <p:cNvSpPr>
            <a:spLocks noGrp="1"/>
          </p:cNvSpPr>
          <p:nvPr>
            <p:ph type="subTitle" idx="1"/>
          </p:nvPr>
        </p:nvSpPr>
        <p:spPr>
          <a:xfrm>
            <a:off x="477980" y="4872922"/>
            <a:ext cx="4023359" cy="1208141"/>
          </a:xfrm>
        </p:spPr>
        <p:txBody>
          <a:bodyPr>
            <a:normAutofit/>
          </a:bodyPr>
          <a:lstStyle/>
          <a:p>
            <a:pPr algn="l"/>
            <a:r>
              <a:rPr lang="en-US" sz="2000"/>
              <a:t>Employee Layoffs Since Covid19</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04369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52BED-0B6A-60BF-37A1-2AC419077F3E}"/>
              </a:ext>
            </a:extLst>
          </p:cNvPr>
          <p:cNvSpPr>
            <a:spLocks noGrp="1"/>
          </p:cNvSpPr>
          <p:nvPr>
            <p:ph type="title"/>
          </p:nvPr>
        </p:nvSpPr>
        <p:spPr>
          <a:xfrm>
            <a:off x="838200" y="365125"/>
            <a:ext cx="5558489" cy="1325563"/>
          </a:xfrm>
        </p:spPr>
        <p:txBody>
          <a:bodyPr>
            <a:normAutofit/>
          </a:bodyPr>
          <a:lstStyle/>
          <a:p>
            <a:r>
              <a:rPr lang="en-US" dirty="0"/>
              <a:t>Conclusion and Summary</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0EDAC48-475A-21D3-B70F-8EEC43EC8672}"/>
              </a:ext>
            </a:extLst>
          </p:cNvPr>
          <p:cNvSpPr>
            <a:spLocks noGrp="1"/>
          </p:cNvSpPr>
          <p:nvPr>
            <p:ph idx="1"/>
          </p:nvPr>
        </p:nvSpPr>
        <p:spPr>
          <a:xfrm>
            <a:off x="838200" y="1825625"/>
            <a:ext cx="5558489" cy="4351338"/>
          </a:xfrm>
        </p:spPr>
        <p:txBody>
          <a:bodyPr>
            <a:normAutofit/>
          </a:bodyPr>
          <a:lstStyle/>
          <a:p>
            <a:r>
              <a:rPr lang="en-US" sz="2200"/>
              <a:t>Almost all the industries have higher lay offs in 2022 compared to the two years before that. </a:t>
            </a:r>
          </a:p>
          <a:p>
            <a:r>
              <a:rPr lang="en-US" sz="2200"/>
              <a:t>In comparison to the rest of the globe, the United States experienced the most layoffs, followed by India. More than 75% of the employees laid off since 2020 are from the United States. </a:t>
            </a:r>
          </a:p>
          <a:p>
            <a:r>
              <a:rPr lang="en-US" sz="2200"/>
              <a:t>In 2022, the consumer industry in the United States has struck the hardest by layoffs. </a:t>
            </a:r>
          </a:p>
          <a:p>
            <a:r>
              <a:rPr lang="en-US" sz="2200"/>
              <a:t>In 2022, the travel industry saw much fewer layoffs internationally. </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99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52BED-0B6A-60BF-37A1-2AC419077F3E}"/>
              </a:ext>
            </a:extLst>
          </p:cNvPr>
          <p:cNvSpPr>
            <a:spLocks noGrp="1"/>
          </p:cNvSpPr>
          <p:nvPr>
            <p:ph type="title"/>
          </p:nvPr>
        </p:nvSpPr>
        <p:spPr>
          <a:xfrm>
            <a:off x="838200" y="365125"/>
            <a:ext cx="5558489" cy="1325563"/>
          </a:xfrm>
        </p:spPr>
        <p:txBody>
          <a:bodyPr>
            <a:normAutofit/>
          </a:bodyPr>
          <a:lstStyle/>
          <a:p>
            <a:r>
              <a:rPr lang="en-US" dirty="0"/>
              <a:t>Conclusion and Summary</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0EDAC48-475A-21D3-B70F-8EEC43EC8672}"/>
              </a:ext>
            </a:extLst>
          </p:cNvPr>
          <p:cNvSpPr>
            <a:spLocks noGrp="1"/>
          </p:cNvSpPr>
          <p:nvPr>
            <p:ph idx="1"/>
          </p:nvPr>
        </p:nvSpPr>
        <p:spPr>
          <a:xfrm>
            <a:off x="838200" y="1825625"/>
            <a:ext cx="5558489" cy="4351338"/>
          </a:xfrm>
        </p:spPr>
        <p:txBody>
          <a:bodyPr>
            <a:normAutofit/>
          </a:bodyPr>
          <a:lstStyle/>
          <a:p>
            <a:r>
              <a:rPr lang="en-US" sz="2200"/>
              <a:t>It is important to consider other factors and potentially explore more sophisticated models to improve the prediction accuracy. </a:t>
            </a:r>
          </a:p>
          <a:p>
            <a:r>
              <a:rPr lang="en-US" sz="2200"/>
              <a:t>Based on this, we should expect a mild recession in the middle of 2023 as a result of the Federal Reserve raising interest rates, continued inflation, and the uncertainties surrounding China as well as Russia's war in Ukraine.</a:t>
            </a:r>
          </a:p>
          <a:p>
            <a:r>
              <a:rPr lang="en-US" sz="2200"/>
              <a:t>However, the models suggesting that there might be other factors or variables influencing the layoffs that are not captured in the data.</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9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09237-042B-F5F3-9EFD-FCCBF97DDB44}"/>
              </a:ext>
            </a:extLst>
          </p:cNvPr>
          <p:cNvSpPr>
            <a:spLocks noGrp="1"/>
          </p:cNvSpPr>
          <p:nvPr>
            <p:ph type="title"/>
          </p:nvPr>
        </p:nvSpPr>
        <p:spPr>
          <a:xfrm>
            <a:off x="640080" y="325369"/>
            <a:ext cx="4368602" cy="1956841"/>
          </a:xfrm>
        </p:spPr>
        <p:txBody>
          <a:bodyPr anchor="b">
            <a:normAutofit/>
          </a:bodyPr>
          <a:lstStyle/>
          <a:p>
            <a:r>
              <a:rPr lang="en-US" sz="5400" dirty="0"/>
              <a:t>Prediction Result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1FD715-D612-2A2A-B40F-6B76D6CB219E}"/>
              </a:ext>
            </a:extLst>
          </p:cNvPr>
          <p:cNvSpPr>
            <a:spLocks noGrp="1"/>
          </p:cNvSpPr>
          <p:nvPr>
            <p:ph idx="1"/>
          </p:nvPr>
        </p:nvSpPr>
        <p:spPr>
          <a:xfrm>
            <a:off x="640080" y="2872899"/>
            <a:ext cx="4243589" cy="3320668"/>
          </a:xfrm>
        </p:spPr>
        <p:txBody>
          <a:bodyPr>
            <a:normAutofit/>
          </a:bodyPr>
          <a:lstStyle/>
          <a:p>
            <a:pPr marL="0" indent="0">
              <a:buNone/>
            </a:pPr>
            <a:r>
              <a:rPr lang="en-US" sz="2200" i="0" dirty="0">
                <a:effectLst/>
              </a:rPr>
              <a:t>Finally, an increase in the Federal Reserve Interest Rate, which controls a company's funding, is only a small factor in META's layoffs, but there might be other things which caused this.</a:t>
            </a:r>
          </a:p>
          <a:p>
            <a:endParaRPr lang="en-US" sz="2200" dirty="0"/>
          </a:p>
        </p:txBody>
      </p:sp>
      <p:pic>
        <p:nvPicPr>
          <p:cNvPr id="5" name="Picture 4" descr="Exclamation mark on a yellow background">
            <a:extLst>
              <a:ext uri="{FF2B5EF4-FFF2-40B4-BE49-F238E27FC236}">
                <a16:creationId xmlns:a16="http://schemas.microsoft.com/office/drawing/2014/main" id="{7E08697C-0125-ECAA-99B0-87B7D47EA976}"/>
              </a:ext>
            </a:extLst>
          </p:cNvPr>
          <p:cNvPicPr>
            <a:picLocks noChangeAspect="1"/>
          </p:cNvPicPr>
          <p:nvPr/>
        </p:nvPicPr>
        <p:blipFill rotWithShape="1">
          <a:blip r:embed="rId2"/>
          <a:srcRect l="18845" r="59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055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C3FAE-C2BF-975E-19D1-A5AE5CBA9A4F}"/>
              </a:ext>
            </a:extLst>
          </p:cNvPr>
          <p:cNvSpPr>
            <a:spLocks noGrp="1"/>
          </p:cNvSpPr>
          <p:nvPr>
            <p:ph type="title"/>
          </p:nvPr>
        </p:nvSpPr>
        <p:spPr>
          <a:xfrm>
            <a:off x="6513788" y="365125"/>
            <a:ext cx="4840010" cy="1807305"/>
          </a:xfrm>
        </p:spPr>
        <p:txBody>
          <a:bodyPr>
            <a:normAutofit/>
          </a:bodyPr>
          <a:lstStyle/>
          <a:p>
            <a:r>
              <a:rPr lang="en-US" dirty="0"/>
              <a:t>References</a:t>
            </a:r>
          </a:p>
        </p:txBody>
      </p:sp>
      <p:pic>
        <p:nvPicPr>
          <p:cNvPr id="5" name="Picture 4" descr="Glasses on top of a book">
            <a:extLst>
              <a:ext uri="{FF2B5EF4-FFF2-40B4-BE49-F238E27FC236}">
                <a16:creationId xmlns:a16="http://schemas.microsoft.com/office/drawing/2014/main" id="{3E6E0B69-F2AC-98B6-90CC-56C6713DCB42}"/>
              </a:ext>
            </a:extLst>
          </p:cNvPr>
          <p:cNvPicPr>
            <a:picLocks noChangeAspect="1"/>
          </p:cNvPicPr>
          <p:nvPr/>
        </p:nvPicPr>
        <p:blipFill rotWithShape="1">
          <a:blip r:embed="rId2"/>
          <a:srcRect l="7790" r="3312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34B76E7-AE2B-C3ED-3D3E-B81DA83F54CB}"/>
              </a:ext>
            </a:extLst>
          </p:cNvPr>
          <p:cNvSpPr>
            <a:spLocks noGrp="1"/>
          </p:cNvSpPr>
          <p:nvPr>
            <p:ph idx="1"/>
          </p:nvPr>
        </p:nvSpPr>
        <p:spPr>
          <a:xfrm>
            <a:off x="6513788" y="2333297"/>
            <a:ext cx="4840010" cy="3843666"/>
          </a:xfrm>
        </p:spPr>
        <p:txBody>
          <a:bodyPr>
            <a:normAutofit lnSpcReduction="10000"/>
          </a:bodyPr>
          <a:lstStyle/>
          <a:p>
            <a:r>
              <a:rPr lang="en-US" sz="2000" b="0" i="0" u="sng">
                <a:effectLst/>
                <a:latin typeface="Helvetica Neue" panose="02000503000000020004" pitchFamily="2" charset="0"/>
                <a:hlinkClick r:id="rId3"/>
              </a:rPr>
              <a:t>https://scikit-learn.org/stable/index.html</a:t>
            </a:r>
            <a:endParaRPr lang="en-US" sz="2000" b="0" i="0">
              <a:effectLst/>
              <a:latin typeface="Helvetica Neue" panose="02000503000000020004" pitchFamily="2" charset="0"/>
            </a:endParaRPr>
          </a:p>
          <a:p>
            <a:r>
              <a:rPr lang="en-US" sz="2000" b="0" i="0" u="sng">
                <a:effectLst/>
                <a:latin typeface="Helvetica Neue" panose="02000503000000020004" pitchFamily="2" charset="0"/>
                <a:hlinkClick r:id="rId4"/>
              </a:rPr>
              <a:t>https://www.kaggle.com/datasets/theakhilb/layoffs-data-2022</a:t>
            </a:r>
            <a:endParaRPr lang="en-US" sz="2000" b="0" i="0">
              <a:effectLst/>
              <a:latin typeface="Helvetica Neue" panose="02000503000000020004" pitchFamily="2" charset="0"/>
            </a:endParaRPr>
          </a:p>
          <a:p>
            <a:r>
              <a:rPr lang="en-US" sz="2000" b="0" i="0" u="sng">
                <a:effectLst/>
                <a:latin typeface="Helvetica Neue" panose="02000503000000020004" pitchFamily="2" charset="0"/>
                <a:hlinkClick r:id="rId5"/>
              </a:rPr>
              <a:t>https://www.kaggle.com/datasets/swaptr/layoffs-2022</a:t>
            </a:r>
            <a:endParaRPr lang="en-US" sz="2000" b="0" i="0">
              <a:effectLst/>
              <a:latin typeface="Helvetica Neue" panose="02000503000000020004" pitchFamily="2" charset="0"/>
            </a:endParaRPr>
          </a:p>
          <a:p>
            <a:r>
              <a:rPr lang="en-US" sz="2000" b="0" i="0" u="sng">
                <a:effectLst/>
                <a:latin typeface="Helvetica Neue" panose="02000503000000020004" pitchFamily="2" charset="0"/>
                <a:hlinkClick r:id="rId6"/>
              </a:rPr>
              <a:t>https://fred.stlouisfed.org/series/FEDFUNDS</a:t>
            </a:r>
            <a:endParaRPr lang="en-US" sz="2000" b="0" i="0">
              <a:effectLst/>
              <a:latin typeface="Helvetica Neue" panose="02000503000000020004" pitchFamily="2" charset="0"/>
            </a:endParaRPr>
          </a:p>
          <a:p>
            <a:r>
              <a:rPr lang="en-US" sz="2000" b="0" i="0" u="sng">
                <a:effectLst/>
                <a:latin typeface="Helvetica Neue" panose="02000503000000020004" pitchFamily="2" charset="0"/>
                <a:hlinkClick r:id="rId7"/>
              </a:rPr>
              <a:t>https://www.dataquest.io/blog/understanding-regression-error-metrics/</a:t>
            </a:r>
            <a:endParaRPr lang="en-US" sz="2000" b="0" i="0">
              <a:effectLst/>
              <a:latin typeface="Helvetica Neue" panose="02000503000000020004" pitchFamily="2" charset="0"/>
            </a:endParaRPr>
          </a:p>
          <a:p>
            <a:r>
              <a:rPr lang="en-US" sz="2000" b="0" i="0" u="sng">
                <a:effectLst/>
                <a:latin typeface="Helvetica Neue" panose="02000503000000020004" pitchFamily="2" charset="0"/>
                <a:hlinkClick r:id="rId8"/>
              </a:rPr>
              <a:t>https://www.datacamp.com/community/tutorials/graph-visualization-python</a:t>
            </a:r>
            <a:endParaRPr lang="en-US" sz="2000" b="0" i="0">
              <a:effectLst/>
              <a:latin typeface="Helvetica Neue" panose="02000503000000020004" pitchFamily="2" charset="0"/>
            </a:endParaRPr>
          </a:p>
          <a:p>
            <a:pPr marL="0" indent="0">
              <a:buNone/>
            </a:pPr>
            <a:endParaRPr lang="en-US" sz="2000"/>
          </a:p>
        </p:txBody>
      </p:sp>
    </p:spTree>
    <p:extLst>
      <p:ext uri="{BB962C8B-B14F-4D97-AF65-F5344CB8AC3E}">
        <p14:creationId xmlns:p14="http://schemas.microsoft.com/office/powerpoint/2010/main" val="865332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9EA07-B925-A480-C678-173530277222}"/>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Thank you</a:t>
            </a:r>
          </a:p>
        </p:txBody>
      </p:sp>
      <p:pic>
        <p:nvPicPr>
          <p:cNvPr id="4" name="Picture 3" descr="Magnifying glass on clear background">
            <a:extLst>
              <a:ext uri="{FF2B5EF4-FFF2-40B4-BE49-F238E27FC236}">
                <a16:creationId xmlns:a16="http://schemas.microsoft.com/office/drawing/2014/main" id="{FFD433AC-B653-0425-BA0F-1023E0898238}"/>
              </a:ext>
            </a:extLst>
          </p:cNvPr>
          <p:cNvPicPr>
            <a:picLocks noChangeAspect="1"/>
          </p:cNvPicPr>
          <p:nvPr/>
        </p:nvPicPr>
        <p:blipFill rotWithShape="1">
          <a:blip r:embed="rId2"/>
          <a:srcRect l="40474" r="1419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434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63AAD5C-CA09-748D-543B-9AAB84189D14}"/>
              </a:ext>
            </a:extLst>
          </p:cNvPr>
          <p:cNvSpPr>
            <a:spLocks noGrp="1"/>
          </p:cNvSpPr>
          <p:nvPr>
            <p:ph type="title"/>
          </p:nvPr>
        </p:nvSpPr>
        <p:spPr>
          <a:xfrm>
            <a:off x="838200" y="365125"/>
            <a:ext cx="5393361" cy="1325563"/>
          </a:xfrm>
        </p:spPr>
        <p:txBody>
          <a:bodyPr>
            <a:normAutofit/>
          </a:bodyPr>
          <a:lstStyle/>
          <a:p>
            <a:r>
              <a:rPr lang="en-US"/>
              <a:t>Project - Employee Layoffs Since Covid19</a:t>
            </a:r>
            <a:endParaRPr lang="en-US" dirty="0"/>
          </a:p>
        </p:txBody>
      </p:sp>
      <p:pic>
        <p:nvPicPr>
          <p:cNvPr id="6" name="Picture 5">
            <a:extLst>
              <a:ext uri="{FF2B5EF4-FFF2-40B4-BE49-F238E27FC236}">
                <a16:creationId xmlns:a16="http://schemas.microsoft.com/office/drawing/2014/main" id="{CD35AD7A-D9BD-665F-3E10-3C50E2692286}"/>
              </a:ext>
            </a:extLst>
          </p:cNvPr>
          <p:cNvPicPr>
            <a:picLocks noChangeAspect="1"/>
          </p:cNvPicPr>
          <p:nvPr/>
        </p:nvPicPr>
        <p:blipFill rotWithShape="1">
          <a:blip r:embed="rId2"/>
          <a:srcRect l="6897" r="26604"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018C1F8-D5BD-5D0E-58F6-9EC588B29313}"/>
              </a:ext>
            </a:extLst>
          </p:cNvPr>
          <p:cNvGraphicFramePr>
            <a:graphicFrameLocks noGrp="1"/>
          </p:cNvGraphicFramePr>
          <p:nvPr>
            <p:ph idx="1"/>
            <p:extLst>
              <p:ext uri="{D42A27DB-BD31-4B8C-83A1-F6EECF244321}">
                <p14:modId xmlns:p14="http://schemas.microsoft.com/office/powerpoint/2010/main" val="375432984"/>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06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BFC0DC0-821B-27A2-C35F-8946098ED96E}"/>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Data Set</a:t>
            </a:r>
          </a:p>
        </p:txBody>
      </p:sp>
      <p:graphicFrame>
        <p:nvGraphicFramePr>
          <p:cNvPr id="5" name="Content Placeholder 2">
            <a:extLst>
              <a:ext uri="{FF2B5EF4-FFF2-40B4-BE49-F238E27FC236}">
                <a16:creationId xmlns:a16="http://schemas.microsoft.com/office/drawing/2014/main" id="{A385DF16-1C97-14A4-516F-54D9C9B02AE9}"/>
              </a:ext>
            </a:extLst>
          </p:cNvPr>
          <p:cNvGraphicFramePr>
            <a:graphicFrameLocks noGrp="1"/>
          </p:cNvGraphicFramePr>
          <p:nvPr>
            <p:ph idx="1"/>
            <p:extLst>
              <p:ext uri="{D42A27DB-BD31-4B8C-83A1-F6EECF244321}">
                <p14:modId xmlns:p14="http://schemas.microsoft.com/office/powerpoint/2010/main" val="19116873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27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7D1F1-5216-7270-0C1D-A51228723BF6}"/>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t>Visualizations</a:t>
            </a:r>
          </a:p>
        </p:txBody>
      </p:sp>
      <p:sp>
        <p:nvSpPr>
          <p:cNvPr id="73"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F4066FCD-F96E-9402-FBF0-FA18BD912793}"/>
              </a:ext>
            </a:extLst>
          </p:cNvPr>
          <p:cNvPicPr>
            <a:picLocks noChangeAspect="1"/>
          </p:cNvPicPr>
          <p:nvPr/>
        </p:nvPicPr>
        <p:blipFill>
          <a:blip r:embed="rId2"/>
          <a:stretch>
            <a:fillRect/>
          </a:stretch>
        </p:blipFill>
        <p:spPr>
          <a:xfrm>
            <a:off x="198133" y="3565565"/>
            <a:ext cx="2832069" cy="1699240"/>
          </a:xfrm>
          <a:prstGeom prst="rect">
            <a:avLst/>
          </a:prstGeom>
        </p:spPr>
      </p:pic>
      <p:pic>
        <p:nvPicPr>
          <p:cNvPr id="11" name="Picture 10" descr="Chart, bar chart&#10;&#10;Description automatically generated">
            <a:extLst>
              <a:ext uri="{FF2B5EF4-FFF2-40B4-BE49-F238E27FC236}">
                <a16:creationId xmlns:a16="http://schemas.microsoft.com/office/drawing/2014/main" id="{464D11DB-1E19-110C-DFDD-CBD8F15F1067}"/>
              </a:ext>
            </a:extLst>
          </p:cNvPr>
          <p:cNvPicPr>
            <a:picLocks noChangeAspect="1"/>
          </p:cNvPicPr>
          <p:nvPr/>
        </p:nvPicPr>
        <p:blipFill>
          <a:blip r:embed="rId3"/>
          <a:stretch>
            <a:fillRect/>
          </a:stretch>
        </p:blipFill>
        <p:spPr>
          <a:xfrm>
            <a:off x="3178938" y="3250498"/>
            <a:ext cx="2832069" cy="2329375"/>
          </a:xfrm>
          <a:prstGeom prst="rect">
            <a:avLst/>
          </a:prstGeom>
        </p:spPr>
      </p:pic>
      <p:pic>
        <p:nvPicPr>
          <p:cNvPr id="9" name="Picture 8" descr="Chart, histogram&#10;&#10;Description automatically generated">
            <a:extLst>
              <a:ext uri="{FF2B5EF4-FFF2-40B4-BE49-F238E27FC236}">
                <a16:creationId xmlns:a16="http://schemas.microsoft.com/office/drawing/2014/main" id="{F52195BB-1A51-0B4F-A9F8-AC8169C538F9}"/>
              </a:ext>
            </a:extLst>
          </p:cNvPr>
          <p:cNvPicPr>
            <a:picLocks noChangeAspect="1"/>
          </p:cNvPicPr>
          <p:nvPr/>
        </p:nvPicPr>
        <p:blipFill>
          <a:blip r:embed="rId4"/>
          <a:stretch>
            <a:fillRect/>
          </a:stretch>
        </p:blipFill>
        <p:spPr>
          <a:xfrm>
            <a:off x="6180993" y="3087654"/>
            <a:ext cx="2832069" cy="2655063"/>
          </a:xfrm>
          <a:prstGeom prst="rect">
            <a:avLst/>
          </a:prstGeom>
        </p:spPr>
      </p:pic>
      <p:pic>
        <p:nvPicPr>
          <p:cNvPr id="5" name="Content Placeholder 4" descr="Chart, pie chart&#10;&#10;Description automatically generated">
            <a:extLst>
              <a:ext uri="{FF2B5EF4-FFF2-40B4-BE49-F238E27FC236}">
                <a16:creationId xmlns:a16="http://schemas.microsoft.com/office/drawing/2014/main" id="{4A8C6507-DDA6-F5DE-8812-027E6A7F0D8B}"/>
              </a:ext>
            </a:extLst>
          </p:cNvPr>
          <p:cNvPicPr>
            <a:picLocks noChangeAspect="1"/>
          </p:cNvPicPr>
          <p:nvPr/>
        </p:nvPicPr>
        <p:blipFill>
          <a:blip r:embed="rId5"/>
          <a:stretch>
            <a:fillRect/>
          </a:stretch>
        </p:blipFill>
        <p:spPr>
          <a:xfrm>
            <a:off x="9161797" y="3161995"/>
            <a:ext cx="2832069" cy="2506381"/>
          </a:xfrm>
          <a:prstGeom prst="rect">
            <a:avLst/>
          </a:prstGeom>
        </p:spPr>
      </p:pic>
    </p:spTree>
    <p:extLst>
      <p:ext uri="{BB962C8B-B14F-4D97-AF65-F5344CB8AC3E}">
        <p14:creationId xmlns:p14="http://schemas.microsoft.com/office/powerpoint/2010/main" val="107547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3FFFA-6E1B-FAFD-41CE-5ED3481DD59F}"/>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MORE VISUALISATIONS</a:t>
            </a:r>
          </a:p>
        </p:txBody>
      </p:sp>
      <p:sp>
        <p:nvSpPr>
          <p:cNvPr id="5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line, diagram, screenshot&#10;&#10;Description automatically generated">
            <a:extLst>
              <a:ext uri="{FF2B5EF4-FFF2-40B4-BE49-F238E27FC236}">
                <a16:creationId xmlns:a16="http://schemas.microsoft.com/office/drawing/2014/main" id="{A3F92895-7D0A-9A4D-F50E-DE01F10E2F25}"/>
              </a:ext>
            </a:extLst>
          </p:cNvPr>
          <p:cNvPicPr>
            <a:picLocks noChangeAspect="1"/>
          </p:cNvPicPr>
          <p:nvPr/>
        </p:nvPicPr>
        <p:blipFill>
          <a:blip r:embed="rId2"/>
          <a:stretch>
            <a:fillRect/>
          </a:stretch>
        </p:blipFill>
        <p:spPr>
          <a:xfrm>
            <a:off x="292608" y="3231279"/>
            <a:ext cx="3758184" cy="2377051"/>
          </a:xfrm>
          <a:prstGeom prst="rect">
            <a:avLst/>
          </a:prstGeom>
        </p:spPr>
      </p:pic>
      <p:pic>
        <p:nvPicPr>
          <p:cNvPr id="9" name="Picture 8" descr="A screenshot of a graph&#10;&#10;Description automatically generated with low confidence">
            <a:extLst>
              <a:ext uri="{FF2B5EF4-FFF2-40B4-BE49-F238E27FC236}">
                <a16:creationId xmlns:a16="http://schemas.microsoft.com/office/drawing/2014/main" id="{9991E690-D3B1-6B75-5507-2DE7117C71FE}"/>
              </a:ext>
            </a:extLst>
          </p:cNvPr>
          <p:cNvPicPr>
            <a:picLocks noChangeAspect="1"/>
          </p:cNvPicPr>
          <p:nvPr/>
        </p:nvPicPr>
        <p:blipFill>
          <a:blip r:embed="rId3"/>
          <a:stretch>
            <a:fillRect/>
          </a:stretch>
        </p:blipFill>
        <p:spPr>
          <a:xfrm>
            <a:off x="4216908" y="3386304"/>
            <a:ext cx="3758184" cy="2067001"/>
          </a:xfrm>
          <a:prstGeom prst="rect">
            <a:avLst/>
          </a:prstGeom>
        </p:spPr>
      </p:pic>
      <p:pic>
        <p:nvPicPr>
          <p:cNvPr id="7" name="Picture 6" descr="A picture containing text, screenshot, font, plot&#10;&#10;Description automatically generated">
            <a:extLst>
              <a:ext uri="{FF2B5EF4-FFF2-40B4-BE49-F238E27FC236}">
                <a16:creationId xmlns:a16="http://schemas.microsoft.com/office/drawing/2014/main" id="{96BB2F09-7DEC-FFF4-1C7D-206F97BF3408}"/>
              </a:ext>
            </a:extLst>
          </p:cNvPr>
          <p:cNvPicPr>
            <a:picLocks noChangeAspect="1"/>
          </p:cNvPicPr>
          <p:nvPr/>
        </p:nvPicPr>
        <p:blipFill>
          <a:blip r:embed="rId4"/>
          <a:stretch>
            <a:fillRect/>
          </a:stretch>
        </p:blipFill>
        <p:spPr>
          <a:xfrm>
            <a:off x="8141208" y="3569516"/>
            <a:ext cx="3758184" cy="1700577"/>
          </a:xfrm>
          <a:prstGeom prst="rect">
            <a:avLst/>
          </a:prstGeom>
        </p:spPr>
      </p:pic>
    </p:spTree>
    <p:extLst>
      <p:ext uri="{BB962C8B-B14F-4D97-AF65-F5344CB8AC3E}">
        <p14:creationId xmlns:p14="http://schemas.microsoft.com/office/powerpoint/2010/main" val="368202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70B-4D9E-874A-A1CF-A5DB19834F6B}"/>
              </a:ext>
            </a:extLst>
          </p:cNvPr>
          <p:cNvSpPr>
            <a:spLocks noGrp="1"/>
          </p:cNvSpPr>
          <p:nvPr>
            <p:ph type="title"/>
          </p:nvPr>
        </p:nvSpPr>
        <p:spPr>
          <a:xfrm>
            <a:off x="5297762" y="329184"/>
            <a:ext cx="6251110" cy="1783080"/>
          </a:xfrm>
        </p:spPr>
        <p:txBody>
          <a:bodyPr anchor="b">
            <a:normAutofit/>
          </a:bodyPr>
          <a:lstStyle/>
          <a:p>
            <a:r>
              <a:rPr lang="en-US" sz="5400"/>
              <a:t>Machine Learning Models</a:t>
            </a:r>
          </a:p>
        </p:txBody>
      </p:sp>
      <p:pic>
        <p:nvPicPr>
          <p:cNvPr id="5" name="Picture 4" descr="Toy cars lined up in a row on floor">
            <a:extLst>
              <a:ext uri="{FF2B5EF4-FFF2-40B4-BE49-F238E27FC236}">
                <a16:creationId xmlns:a16="http://schemas.microsoft.com/office/drawing/2014/main" id="{49B496C9-E70F-3141-0AA5-84735B14F528}"/>
              </a:ext>
            </a:extLst>
          </p:cNvPr>
          <p:cNvPicPr>
            <a:picLocks noChangeAspect="1"/>
          </p:cNvPicPr>
          <p:nvPr/>
        </p:nvPicPr>
        <p:blipFill rotWithShape="1">
          <a:blip r:embed="rId2"/>
          <a:srcRect l="28911" r="2592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FE3628-1178-7B3F-B90C-1D4E47C7BB27}"/>
              </a:ext>
            </a:extLst>
          </p:cNvPr>
          <p:cNvSpPr>
            <a:spLocks noGrp="1"/>
          </p:cNvSpPr>
          <p:nvPr>
            <p:ph idx="1"/>
          </p:nvPr>
        </p:nvSpPr>
        <p:spPr>
          <a:xfrm>
            <a:off x="5297762" y="2706624"/>
            <a:ext cx="6251110" cy="3483864"/>
          </a:xfrm>
        </p:spPr>
        <p:txBody>
          <a:bodyPr>
            <a:normAutofit/>
          </a:bodyPr>
          <a:lstStyle/>
          <a:p>
            <a:r>
              <a:rPr lang="en-US" sz="2200"/>
              <a:t>Three models has been used in this project to predict and conclude if interest rate alone is the reason for laying off employees</a:t>
            </a:r>
          </a:p>
          <a:p>
            <a:r>
              <a:rPr lang="en-US" sz="2200"/>
              <a:t>Models being used are</a:t>
            </a:r>
          </a:p>
          <a:p>
            <a:pPr lvl="1"/>
            <a:r>
              <a:rPr lang="en-US" sz="2200"/>
              <a:t>Linear Regression</a:t>
            </a:r>
          </a:p>
          <a:p>
            <a:pPr lvl="1"/>
            <a:r>
              <a:rPr lang="en-US" sz="2200"/>
              <a:t>KNN </a:t>
            </a:r>
          </a:p>
          <a:p>
            <a:pPr lvl="1"/>
            <a:r>
              <a:rPr lang="en-US" sz="2200"/>
              <a:t>Decision Tree</a:t>
            </a:r>
          </a:p>
        </p:txBody>
      </p:sp>
    </p:spTree>
    <p:extLst>
      <p:ext uri="{BB962C8B-B14F-4D97-AF65-F5344CB8AC3E}">
        <p14:creationId xmlns:p14="http://schemas.microsoft.com/office/powerpoint/2010/main" val="1190274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561C8E-102E-1497-E833-B8075AC792B7}"/>
              </a:ext>
            </a:extLst>
          </p:cNvPr>
          <p:cNvPicPr>
            <a:picLocks noChangeAspect="1"/>
          </p:cNvPicPr>
          <p:nvPr/>
        </p:nvPicPr>
        <p:blipFill rotWithShape="1">
          <a:blip r:embed="rId2">
            <a:alphaModFix amt="35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EE437C56-6B39-C8C5-9A75-6544D7B7665A}"/>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Linear Regression</a:t>
            </a:r>
          </a:p>
        </p:txBody>
      </p:sp>
      <p:sp>
        <p:nvSpPr>
          <p:cNvPr id="3" name="Content Placeholder 2">
            <a:extLst>
              <a:ext uri="{FF2B5EF4-FFF2-40B4-BE49-F238E27FC236}">
                <a16:creationId xmlns:a16="http://schemas.microsoft.com/office/drawing/2014/main" id="{C455808B-349B-7FAB-596F-BC1F1690E4BA}"/>
              </a:ext>
            </a:extLst>
          </p:cNvPr>
          <p:cNvSpPr>
            <a:spLocks noGrp="1"/>
          </p:cNvSpPr>
          <p:nvPr>
            <p:ph idx="1"/>
          </p:nvPr>
        </p:nvSpPr>
        <p:spPr>
          <a:xfrm>
            <a:off x="7096789" y="365125"/>
            <a:ext cx="6605337" cy="1603375"/>
          </a:xfrm>
        </p:spPr>
        <p:txBody>
          <a:bodyPr>
            <a:normAutofit/>
          </a:bodyPr>
          <a:lstStyle/>
          <a:p>
            <a:r>
              <a:rPr lang="en-US" sz="1700" b="1" dirty="0"/>
              <a:t>Metrics </a:t>
            </a:r>
          </a:p>
          <a:p>
            <a:pPr lvl="1"/>
            <a:r>
              <a:rPr lang="en-US" sz="1700" dirty="0"/>
              <a:t>Mean Squared Error: 0.051707875316333314</a:t>
            </a:r>
          </a:p>
          <a:p>
            <a:pPr lvl="1"/>
            <a:r>
              <a:rPr lang="en-US" sz="1700" dirty="0"/>
              <a:t>Mean Absolute Error: 0.15138676302363666</a:t>
            </a:r>
          </a:p>
          <a:p>
            <a:pPr lvl="1"/>
            <a:r>
              <a:rPr lang="en-US" sz="1700" dirty="0"/>
              <a:t>R-squared: 0.011363819015939858</a:t>
            </a:r>
          </a:p>
          <a:p>
            <a:pPr marL="457200" lvl="1" indent="0">
              <a:buNone/>
            </a:pPr>
            <a:endParaRPr lang="en-US" sz="1700" dirty="0"/>
          </a:p>
        </p:txBody>
      </p:sp>
      <p:graphicFrame>
        <p:nvGraphicFramePr>
          <p:cNvPr id="6" name="TextBox 3">
            <a:extLst>
              <a:ext uri="{FF2B5EF4-FFF2-40B4-BE49-F238E27FC236}">
                <a16:creationId xmlns:a16="http://schemas.microsoft.com/office/drawing/2014/main" id="{A4328975-57AA-7926-613F-F7ED0F287750}"/>
              </a:ext>
            </a:extLst>
          </p:cNvPr>
          <p:cNvGraphicFramePr/>
          <p:nvPr>
            <p:extLst>
              <p:ext uri="{D42A27DB-BD31-4B8C-83A1-F6EECF244321}">
                <p14:modId xmlns:p14="http://schemas.microsoft.com/office/powerpoint/2010/main" val="987539765"/>
              </p:ext>
            </p:extLst>
          </p:nvPr>
        </p:nvGraphicFramePr>
        <p:xfrm>
          <a:off x="716791" y="18715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55859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561C8E-102E-1497-E833-B8075AC792B7}"/>
              </a:ext>
            </a:extLst>
          </p:cNvPr>
          <p:cNvPicPr>
            <a:picLocks noChangeAspect="1"/>
          </p:cNvPicPr>
          <p:nvPr/>
        </p:nvPicPr>
        <p:blipFill rotWithShape="1">
          <a:blip r:embed="rId2">
            <a:alphaModFix amt="35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EE437C56-6B39-C8C5-9A75-6544D7B7665A}"/>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KNN Model</a:t>
            </a:r>
          </a:p>
        </p:txBody>
      </p:sp>
      <p:sp>
        <p:nvSpPr>
          <p:cNvPr id="3" name="Content Placeholder 2">
            <a:extLst>
              <a:ext uri="{FF2B5EF4-FFF2-40B4-BE49-F238E27FC236}">
                <a16:creationId xmlns:a16="http://schemas.microsoft.com/office/drawing/2014/main" id="{C455808B-349B-7FAB-596F-BC1F1690E4BA}"/>
              </a:ext>
            </a:extLst>
          </p:cNvPr>
          <p:cNvSpPr>
            <a:spLocks noGrp="1"/>
          </p:cNvSpPr>
          <p:nvPr>
            <p:ph idx="1"/>
          </p:nvPr>
        </p:nvSpPr>
        <p:spPr>
          <a:xfrm>
            <a:off x="6985952" y="226218"/>
            <a:ext cx="6605337" cy="1603375"/>
          </a:xfrm>
        </p:spPr>
        <p:txBody>
          <a:bodyPr>
            <a:normAutofit/>
          </a:bodyPr>
          <a:lstStyle/>
          <a:p>
            <a:r>
              <a:rPr lang="en-US" sz="1700" b="1" dirty="0"/>
              <a:t>Metrics </a:t>
            </a:r>
          </a:p>
          <a:p>
            <a:pPr lvl="1"/>
            <a:r>
              <a:rPr lang="en-US" sz="1800" dirty="0"/>
              <a:t>Mean Squared Error: 0.04672997929411765</a:t>
            </a:r>
          </a:p>
          <a:p>
            <a:pPr lvl="1"/>
            <a:r>
              <a:rPr lang="en-US" sz="1800" dirty="0"/>
              <a:t>Mean Absolute Error: 0.1541529411764706</a:t>
            </a:r>
          </a:p>
          <a:p>
            <a:pPr lvl="1"/>
            <a:r>
              <a:rPr lang="en-US" sz="1800" dirty="0"/>
              <a:t>R-squared: 0.10653942007538819</a:t>
            </a:r>
          </a:p>
          <a:p>
            <a:pPr marL="457200" lvl="1" indent="0">
              <a:buNone/>
            </a:pPr>
            <a:endParaRPr lang="en-US" sz="1700" dirty="0"/>
          </a:p>
        </p:txBody>
      </p:sp>
      <p:graphicFrame>
        <p:nvGraphicFramePr>
          <p:cNvPr id="6" name="TextBox 3">
            <a:extLst>
              <a:ext uri="{FF2B5EF4-FFF2-40B4-BE49-F238E27FC236}">
                <a16:creationId xmlns:a16="http://schemas.microsoft.com/office/drawing/2014/main" id="{A4328975-57AA-7926-613F-F7ED0F287750}"/>
              </a:ext>
            </a:extLst>
          </p:cNvPr>
          <p:cNvGraphicFramePr/>
          <p:nvPr>
            <p:extLst>
              <p:ext uri="{D42A27DB-BD31-4B8C-83A1-F6EECF244321}">
                <p14:modId xmlns:p14="http://schemas.microsoft.com/office/powerpoint/2010/main" val="3977100402"/>
              </p:ext>
            </p:extLst>
          </p:nvPr>
        </p:nvGraphicFramePr>
        <p:xfrm>
          <a:off x="716791" y="18715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91495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561C8E-102E-1497-E833-B8075AC792B7}"/>
              </a:ext>
            </a:extLst>
          </p:cNvPr>
          <p:cNvPicPr>
            <a:picLocks noChangeAspect="1"/>
          </p:cNvPicPr>
          <p:nvPr/>
        </p:nvPicPr>
        <p:blipFill rotWithShape="1">
          <a:blip r:embed="rId2">
            <a:alphaModFix amt="35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EE437C56-6B39-C8C5-9A75-6544D7B7665A}"/>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Decision Tree Model</a:t>
            </a:r>
          </a:p>
        </p:txBody>
      </p:sp>
      <p:sp>
        <p:nvSpPr>
          <p:cNvPr id="3" name="Content Placeholder 2">
            <a:extLst>
              <a:ext uri="{FF2B5EF4-FFF2-40B4-BE49-F238E27FC236}">
                <a16:creationId xmlns:a16="http://schemas.microsoft.com/office/drawing/2014/main" id="{C455808B-349B-7FAB-596F-BC1F1690E4BA}"/>
              </a:ext>
            </a:extLst>
          </p:cNvPr>
          <p:cNvSpPr>
            <a:spLocks noGrp="1"/>
          </p:cNvSpPr>
          <p:nvPr>
            <p:ph idx="1"/>
          </p:nvPr>
        </p:nvSpPr>
        <p:spPr>
          <a:xfrm>
            <a:off x="6778133" y="226218"/>
            <a:ext cx="6605337" cy="1603375"/>
          </a:xfrm>
        </p:spPr>
        <p:txBody>
          <a:bodyPr>
            <a:normAutofit/>
          </a:bodyPr>
          <a:lstStyle/>
          <a:p>
            <a:r>
              <a:rPr lang="en-US" sz="1700" b="1" dirty="0"/>
              <a:t>Metrics </a:t>
            </a:r>
          </a:p>
          <a:p>
            <a:pPr lvl="1"/>
            <a:r>
              <a:rPr lang="en-US" sz="1800" dirty="0"/>
              <a:t>Mean Squared Error: 0.04975417378158228</a:t>
            </a:r>
          </a:p>
          <a:p>
            <a:pPr lvl="1"/>
            <a:r>
              <a:rPr lang="en-US" sz="1800" dirty="0"/>
              <a:t>Mean Absolute Error: 0.15037267287527384</a:t>
            </a:r>
          </a:p>
          <a:p>
            <a:pPr lvl="1"/>
            <a:r>
              <a:rPr lang="en-US" sz="1800" dirty="0"/>
              <a:t>R-squared: 0.04871789733152754</a:t>
            </a:r>
          </a:p>
          <a:p>
            <a:pPr marL="457200" lvl="1" indent="0">
              <a:buNone/>
            </a:pPr>
            <a:endParaRPr lang="en-US" sz="1700" dirty="0"/>
          </a:p>
        </p:txBody>
      </p:sp>
      <p:graphicFrame>
        <p:nvGraphicFramePr>
          <p:cNvPr id="6" name="TextBox 3">
            <a:extLst>
              <a:ext uri="{FF2B5EF4-FFF2-40B4-BE49-F238E27FC236}">
                <a16:creationId xmlns:a16="http://schemas.microsoft.com/office/drawing/2014/main" id="{A4328975-57AA-7926-613F-F7ED0F287750}"/>
              </a:ext>
            </a:extLst>
          </p:cNvPr>
          <p:cNvGraphicFramePr/>
          <p:nvPr>
            <p:extLst>
              <p:ext uri="{D42A27DB-BD31-4B8C-83A1-F6EECF244321}">
                <p14:modId xmlns:p14="http://schemas.microsoft.com/office/powerpoint/2010/main" val="1286811258"/>
              </p:ext>
            </p:extLst>
          </p:nvPr>
        </p:nvGraphicFramePr>
        <p:xfrm>
          <a:off x="716791" y="18715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0792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918</Words>
  <Application>Microsoft Macintosh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 Neue</vt:lpstr>
      <vt:lpstr>Office Theme</vt:lpstr>
      <vt:lpstr>Final Project - DATA 602</vt:lpstr>
      <vt:lpstr>Project - Employee Layoffs Since Covid19</vt:lpstr>
      <vt:lpstr>Data Set</vt:lpstr>
      <vt:lpstr>Visualizations</vt:lpstr>
      <vt:lpstr>MORE VISUALISATIONS</vt:lpstr>
      <vt:lpstr>Machine Learning Models</vt:lpstr>
      <vt:lpstr>Linear Regression</vt:lpstr>
      <vt:lpstr>KNN Model</vt:lpstr>
      <vt:lpstr>Decision Tree Model</vt:lpstr>
      <vt:lpstr>Conclusion and Summary</vt:lpstr>
      <vt:lpstr>Conclusion and Summary</vt:lpstr>
      <vt:lpstr>Prediction Result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Project - DATA 602</dc:title>
  <dc:creator>Pendayala Sai Nikhil Reddy</dc:creator>
  <cp:lastModifiedBy>Pendayala Sai Nikhil Reddy</cp:lastModifiedBy>
  <cp:revision>4</cp:revision>
  <dcterms:created xsi:type="dcterms:W3CDTF">2023-03-28T22:04:19Z</dcterms:created>
  <dcterms:modified xsi:type="dcterms:W3CDTF">2023-05-24T02:43:48Z</dcterms:modified>
</cp:coreProperties>
</file>